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68" r:id="rId5"/>
    <p:sldId id="260" r:id="rId6"/>
    <p:sldId id="257" r:id="rId7"/>
    <p:sldId id="754" r:id="rId8"/>
    <p:sldId id="274" r:id="rId9"/>
    <p:sldId id="275" r:id="rId10"/>
    <p:sldId id="272" r:id="rId11"/>
    <p:sldId id="273" r:id="rId12"/>
    <p:sldId id="262" r:id="rId13"/>
    <p:sldId id="268" r:id="rId14"/>
    <p:sldId id="781" r:id="rId15"/>
    <p:sldId id="757" r:id="rId16"/>
    <p:sldId id="783" r:id="rId17"/>
    <p:sldId id="772" r:id="rId18"/>
    <p:sldId id="769" r:id="rId19"/>
    <p:sldId id="267" r:id="rId20"/>
    <p:sldId id="784" r:id="rId21"/>
    <p:sldId id="785" r:id="rId22"/>
    <p:sldId id="762" r:id="rId23"/>
    <p:sldId id="773" r:id="rId24"/>
    <p:sldId id="775" r:id="rId25"/>
    <p:sldId id="771" r:id="rId26"/>
    <p:sldId id="776" r:id="rId27"/>
    <p:sldId id="786" r:id="rId28"/>
    <p:sldId id="777" r:id="rId29"/>
    <p:sldId id="787" r:id="rId30"/>
    <p:sldId id="778" r:id="rId31"/>
    <p:sldId id="779" r:id="rId32"/>
    <p:sldId id="780" r:id="rId33"/>
    <p:sldId id="782" r:id="rId34"/>
    <p:sldId id="270" r:id="rId35"/>
    <p:sldId id="269" r:id="rId36"/>
    <p:sldId id="33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6" d="100"/>
          <a:sy n="76" d="100"/>
        </p:scale>
        <p:origin x="6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81F9A-DDBC-4EDC-94BF-8223712B8C9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8A31F03-3234-425A-8E6A-0E459FD67ED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sz="1800" b="1" dirty="0">
            <a:solidFill>
              <a:srgbClr val="FF0000"/>
            </a:solidFill>
          </a:endParaRPr>
        </a:p>
        <a:p>
          <a:r>
            <a:rPr lang="en-US" sz="1600" b="1" u="sng" dirty="0">
              <a:solidFill>
                <a:srgbClr val="FF0000"/>
              </a:solidFill>
            </a:rPr>
            <a:t>$7,500 </a:t>
          </a:r>
        </a:p>
        <a:p>
          <a:r>
            <a:rPr lang="en-US" sz="1600" b="1" dirty="0">
              <a:solidFill>
                <a:srgbClr val="FF0000"/>
              </a:solidFill>
            </a:rPr>
            <a:t>ANNUAL </a:t>
          </a:r>
        </a:p>
        <a:p>
          <a:r>
            <a:rPr lang="en-US" sz="1600" b="1" dirty="0">
              <a:solidFill>
                <a:srgbClr val="FF0000"/>
              </a:solidFill>
            </a:rPr>
            <a:t>BUPRENORPHINE </a:t>
          </a:r>
        </a:p>
        <a:p>
          <a:r>
            <a:rPr lang="en-US" sz="1600" b="1" dirty="0">
              <a:solidFill>
                <a:srgbClr val="FF0000"/>
              </a:solidFill>
            </a:rPr>
            <a:t>TREATMENT</a:t>
          </a:r>
        </a:p>
        <a:p>
          <a:r>
            <a:rPr lang="en-US" sz="1600" b="1" dirty="0">
              <a:solidFill>
                <a:srgbClr val="FF0000"/>
              </a:solidFill>
            </a:rPr>
            <a:t>COST</a:t>
          </a:r>
        </a:p>
      </dgm:t>
    </dgm:pt>
    <dgm:pt modelId="{BB47D0B4-2DC8-4EA0-9646-954A602E6161}" type="parTrans" cxnId="{D2236066-8FD9-4BDD-991D-E3CF2DF53B7D}">
      <dgm:prSet/>
      <dgm:spPr/>
      <dgm:t>
        <a:bodyPr/>
        <a:lstStyle/>
        <a:p>
          <a:endParaRPr lang="en-US"/>
        </a:p>
      </dgm:t>
    </dgm:pt>
    <dgm:pt modelId="{816A4E12-4352-40D2-A36C-FA4F39011FA8}" type="sibTrans" cxnId="{D2236066-8FD9-4BDD-991D-E3CF2DF53B7D}">
      <dgm:prSet/>
      <dgm:spPr/>
      <dgm:t>
        <a:bodyPr/>
        <a:lstStyle/>
        <a:p>
          <a:endParaRPr lang="en-US"/>
        </a:p>
      </dgm:t>
    </dgm:pt>
    <dgm:pt modelId="{3D0B1873-0DC0-4446-B6CE-BCA74694BD47}">
      <dgm:prSet phldrT="[Text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SAVES MONEY</a:t>
          </a:r>
        </a:p>
      </dgm:t>
    </dgm:pt>
    <dgm:pt modelId="{D25CFD0F-3C92-445B-B3A8-3D090818FEE9}" type="parTrans" cxnId="{A984B483-5AEF-4BA4-824A-278C1D2F35A8}">
      <dgm:prSet/>
      <dgm:spPr/>
      <dgm:t>
        <a:bodyPr/>
        <a:lstStyle/>
        <a:p>
          <a:endParaRPr lang="en-US"/>
        </a:p>
      </dgm:t>
    </dgm:pt>
    <dgm:pt modelId="{07B8D107-0914-4ACF-BEC5-7AF9994BA949}" type="sibTrans" cxnId="{A984B483-5AEF-4BA4-824A-278C1D2F35A8}">
      <dgm:prSet/>
      <dgm:spPr/>
      <dgm:t>
        <a:bodyPr/>
        <a:lstStyle/>
        <a:p>
          <a:endParaRPr lang="en-US"/>
        </a:p>
      </dgm:t>
    </dgm:pt>
    <dgm:pt modelId="{AF3387CF-920D-4720-91A1-4D94EB71230B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$42,000</a:t>
          </a:r>
        </a:p>
        <a:p>
          <a:r>
            <a:rPr lang="en-US" b="1" dirty="0">
              <a:solidFill>
                <a:schemeClr val="bg1"/>
              </a:solidFill>
            </a:rPr>
            <a:t>UNTREATED ANNUAL MEDICAL COSTS</a:t>
          </a:r>
        </a:p>
      </dgm:t>
    </dgm:pt>
    <dgm:pt modelId="{7E5FA0B1-38C8-4FE4-B7BF-BE8DBA6CA9C7}" type="parTrans" cxnId="{3CEBD2F4-60F1-442D-8369-CEB61816C948}">
      <dgm:prSet/>
      <dgm:spPr/>
      <dgm:t>
        <a:bodyPr/>
        <a:lstStyle/>
        <a:p>
          <a:endParaRPr lang="en-US"/>
        </a:p>
      </dgm:t>
    </dgm:pt>
    <dgm:pt modelId="{380366F9-6F49-489F-B65A-5673653F99F8}" type="sibTrans" cxnId="{3CEBD2F4-60F1-442D-8369-CEB61816C948}">
      <dgm:prSet/>
      <dgm:spPr/>
      <dgm:t>
        <a:bodyPr/>
        <a:lstStyle/>
        <a:p>
          <a:endParaRPr lang="en-US"/>
        </a:p>
      </dgm:t>
    </dgm:pt>
    <dgm:pt modelId="{FFE72821-2F59-4315-A8B0-17E963EFD883}" type="pres">
      <dgm:prSet presAssocID="{48D81F9A-DDBC-4EDC-94BF-8223712B8C9A}" presName="Name0" presStyleCnt="0">
        <dgm:presLayoutVars>
          <dgm:dir/>
          <dgm:animLvl val="lvl"/>
          <dgm:resizeHandles val="exact"/>
        </dgm:presLayoutVars>
      </dgm:prSet>
      <dgm:spPr/>
    </dgm:pt>
    <dgm:pt modelId="{5924DBA6-425D-4316-8C5D-67A043A09AA6}" type="pres">
      <dgm:prSet presAssocID="{F8A31F03-3234-425A-8E6A-0E459FD67ED1}" presName="Name8" presStyleCnt="0"/>
      <dgm:spPr/>
    </dgm:pt>
    <dgm:pt modelId="{4D7FF5C1-608E-4DE1-850B-BFD6859CE10E}" type="pres">
      <dgm:prSet presAssocID="{F8A31F03-3234-425A-8E6A-0E459FD67ED1}" presName="level" presStyleLbl="node1" presStyleIdx="0" presStyleCnt="3">
        <dgm:presLayoutVars>
          <dgm:chMax val="1"/>
          <dgm:bulletEnabled val="1"/>
        </dgm:presLayoutVars>
      </dgm:prSet>
      <dgm:spPr/>
    </dgm:pt>
    <dgm:pt modelId="{0B9FCB7A-7DB7-40D8-8ACE-092AA15F0F0D}" type="pres">
      <dgm:prSet presAssocID="{F8A31F03-3234-425A-8E6A-0E459FD67E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670FB8-4A7A-4ED7-9383-7285B62EB90B}" type="pres">
      <dgm:prSet presAssocID="{3D0B1873-0DC0-4446-B6CE-BCA74694BD47}" presName="Name8" presStyleCnt="0"/>
      <dgm:spPr/>
    </dgm:pt>
    <dgm:pt modelId="{06B81F99-6CC7-4182-805B-E346959BD3B4}" type="pres">
      <dgm:prSet presAssocID="{3D0B1873-0DC0-4446-B6CE-BCA74694BD47}" presName="level" presStyleLbl="node1" presStyleIdx="1" presStyleCnt="3">
        <dgm:presLayoutVars>
          <dgm:chMax val="1"/>
          <dgm:bulletEnabled val="1"/>
        </dgm:presLayoutVars>
      </dgm:prSet>
      <dgm:spPr/>
    </dgm:pt>
    <dgm:pt modelId="{B00EEF8E-2DC2-4B0A-908F-683588218B08}" type="pres">
      <dgm:prSet presAssocID="{3D0B1873-0DC0-4446-B6CE-BCA74694BD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7A9117-06CE-4A6C-8266-7ACA71A57E15}" type="pres">
      <dgm:prSet presAssocID="{AF3387CF-920D-4720-91A1-4D94EB71230B}" presName="Name8" presStyleCnt="0"/>
      <dgm:spPr/>
    </dgm:pt>
    <dgm:pt modelId="{A3317DC1-CB17-445A-8202-E7CC3A0A92BC}" type="pres">
      <dgm:prSet presAssocID="{AF3387CF-920D-4720-91A1-4D94EB71230B}" presName="level" presStyleLbl="node1" presStyleIdx="2" presStyleCnt="3">
        <dgm:presLayoutVars>
          <dgm:chMax val="1"/>
          <dgm:bulletEnabled val="1"/>
        </dgm:presLayoutVars>
      </dgm:prSet>
      <dgm:spPr/>
    </dgm:pt>
    <dgm:pt modelId="{695F98CC-4112-4D97-9609-A811EB0DA2D9}" type="pres">
      <dgm:prSet presAssocID="{AF3387CF-920D-4720-91A1-4D94EB71230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F45C04-652D-4A5E-840A-9ECEA3472AF2}" type="presOf" srcId="{AF3387CF-920D-4720-91A1-4D94EB71230B}" destId="{A3317DC1-CB17-445A-8202-E7CC3A0A92BC}" srcOrd="0" destOrd="0" presId="urn:microsoft.com/office/officeart/2005/8/layout/pyramid1"/>
    <dgm:cxn modelId="{82DB5D29-C976-404B-A4B0-FCBC9BAD4747}" type="presOf" srcId="{F8A31F03-3234-425A-8E6A-0E459FD67ED1}" destId="{0B9FCB7A-7DB7-40D8-8ACE-092AA15F0F0D}" srcOrd="1" destOrd="0" presId="urn:microsoft.com/office/officeart/2005/8/layout/pyramid1"/>
    <dgm:cxn modelId="{E9C32D30-6704-44F5-AE11-E363AFFE4288}" type="presOf" srcId="{48D81F9A-DDBC-4EDC-94BF-8223712B8C9A}" destId="{FFE72821-2F59-4315-A8B0-17E963EFD883}" srcOrd="0" destOrd="0" presId="urn:microsoft.com/office/officeart/2005/8/layout/pyramid1"/>
    <dgm:cxn modelId="{C2227C3F-32FE-4C8C-9E27-9E23A7E894B0}" type="presOf" srcId="{3D0B1873-0DC0-4446-B6CE-BCA74694BD47}" destId="{B00EEF8E-2DC2-4B0A-908F-683588218B08}" srcOrd="1" destOrd="0" presId="urn:microsoft.com/office/officeart/2005/8/layout/pyramid1"/>
    <dgm:cxn modelId="{D2236066-8FD9-4BDD-991D-E3CF2DF53B7D}" srcId="{48D81F9A-DDBC-4EDC-94BF-8223712B8C9A}" destId="{F8A31F03-3234-425A-8E6A-0E459FD67ED1}" srcOrd="0" destOrd="0" parTransId="{BB47D0B4-2DC8-4EA0-9646-954A602E6161}" sibTransId="{816A4E12-4352-40D2-A36C-FA4F39011FA8}"/>
    <dgm:cxn modelId="{B8944E7D-387D-4216-B0C5-30BC6273A94F}" type="presOf" srcId="{AF3387CF-920D-4720-91A1-4D94EB71230B}" destId="{695F98CC-4112-4D97-9609-A811EB0DA2D9}" srcOrd="1" destOrd="0" presId="urn:microsoft.com/office/officeart/2005/8/layout/pyramid1"/>
    <dgm:cxn modelId="{A984B483-5AEF-4BA4-824A-278C1D2F35A8}" srcId="{48D81F9A-DDBC-4EDC-94BF-8223712B8C9A}" destId="{3D0B1873-0DC0-4446-B6CE-BCA74694BD47}" srcOrd="1" destOrd="0" parTransId="{D25CFD0F-3C92-445B-B3A8-3D090818FEE9}" sibTransId="{07B8D107-0914-4ACF-BEC5-7AF9994BA949}"/>
    <dgm:cxn modelId="{172715A2-42DF-4D57-8890-9C24E3EB2B66}" type="presOf" srcId="{F8A31F03-3234-425A-8E6A-0E459FD67ED1}" destId="{4D7FF5C1-608E-4DE1-850B-BFD6859CE10E}" srcOrd="0" destOrd="0" presId="urn:microsoft.com/office/officeart/2005/8/layout/pyramid1"/>
    <dgm:cxn modelId="{C462F3D2-6692-4539-B02B-FDC47C2700F3}" type="presOf" srcId="{3D0B1873-0DC0-4446-B6CE-BCA74694BD47}" destId="{06B81F99-6CC7-4182-805B-E346959BD3B4}" srcOrd="0" destOrd="0" presId="urn:microsoft.com/office/officeart/2005/8/layout/pyramid1"/>
    <dgm:cxn modelId="{3CEBD2F4-60F1-442D-8369-CEB61816C948}" srcId="{48D81F9A-DDBC-4EDC-94BF-8223712B8C9A}" destId="{AF3387CF-920D-4720-91A1-4D94EB71230B}" srcOrd="2" destOrd="0" parTransId="{7E5FA0B1-38C8-4FE4-B7BF-BE8DBA6CA9C7}" sibTransId="{380366F9-6F49-489F-B65A-5673653F99F8}"/>
    <dgm:cxn modelId="{476AD5F9-D2A5-4843-813B-30B390CBAF5E}" type="presParOf" srcId="{FFE72821-2F59-4315-A8B0-17E963EFD883}" destId="{5924DBA6-425D-4316-8C5D-67A043A09AA6}" srcOrd="0" destOrd="0" presId="urn:microsoft.com/office/officeart/2005/8/layout/pyramid1"/>
    <dgm:cxn modelId="{D268581F-55D2-4194-9A36-554059EDFA7B}" type="presParOf" srcId="{5924DBA6-425D-4316-8C5D-67A043A09AA6}" destId="{4D7FF5C1-608E-4DE1-850B-BFD6859CE10E}" srcOrd="0" destOrd="0" presId="urn:microsoft.com/office/officeart/2005/8/layout/pyramid1"/>
    <dgm:cxn modelId="{EE920153-2518-4F7E-867D-5A79527A4A3C}" type="presParOf" srcId="{5924DBA6-425D-4316-8C5D-67A043A09AA6}" destId="{0B9FCB7A-7DB7-40D8-8ACE-092AA15F0F0D}" srcOrd="1" destOrd="0" presId="urn:microsoft.com/office/officeart/2005/8/layout/pyramid1"/>
    <dgm:cxn modelId="{E1803245-CDA7-4458-98AE-CF7759C705E8}" type="presParOf" srcId="{FFE72821-2F59-4315-A8B0-17E963EFD883}" destId="{36670FB8-4A7A-4ED7-9383-7285B62EB90B}" srcOrd="1" destOrd="0" presId="urn:microsoft.com/office/officeart/2005/8/layout/pyramid1"/>
    <dgm:cxn modelId="{B5C03037-CFD3-4E9E-A73F-25BBE64DD490}" type="presParOf" srcId="{36670FB8-4A7A-4ED7-9383-7285B62EB90B}" destId="{06B81F99-6CC7-4182-805B-E346959BD3B4}" srcOrd="0" destOrd="0" presId="urn:microsoft.com/office/officeart/2005/8/layout/pyramid1"/>
    <dgm:cxn modelId="{9664F9CD-C975-42AA-957A-9D90E43E169E}" type="presParOf" srcId="{36670FB8-4A7A-4ED7-9383-7285B62EB90B}" destId="{B00EEF8E-2DC2-4B0A-908F-683588218B08}" srcOrd="1" destOrd="0" presId="urn:microsoft.com/office/officeart/2005/8/layout/pyramid1"/>
    <dgm:cxn modelId="{FEFF4574-BCD0-4B64-9CF4-144FACA5DA14}" type="presParOf" srcId="{FFE72821-2F59-4315-A8B0-17E963EFD883}" destId="{C07A9117-06CE-4A6C-8266-7ACA71A57E15}" srcOrd="2" destOrd="0" presId="urn:microsoft.com/office/officeart/2005/8/layout/pyramid1"/>
    <dgm:cxn modelId="{DE28F6B8-1625-4B7C-9F28-B15D5C44EA36}" type="presParOf" srcId="{C07A9117-06CE-4A6C-8266-7ACA71A57E15}" destId="{A3317DC1-CB17-445A-8202-E7CC3A0A92BC}" srcOrd="0" destOrd="0" presId="urn:microsoft.com/office/officeart/2005/8/layout/pyramid1"/>
    <dgm:cxn modelId="{6C3662F9-C845-4F4B-8B7A-C38CD1F0D254}" type="presParOf" srcId="{C07A9117-06CE-4A6C-8266-7ACA71A57E15}" destId="{695F98CC-4112-4D97-9609-A811EB0DA2D9}" srcOrd="1" destOrd="0" presId="urn:microsoft.com/office/officeart/2005/8/layout/pyramid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chemeClr val="tx1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 dirty="0"/>
            <a:t>INCREASED</a:t>
          </a:r>
        </a:p>
        <a:p>
          <a:r>
            <a:rPr lang="en-US" sz="1200" b="1" dirty="0"/>
            <a:t>JAIL &amp;</a:t>
          </a:r>
        </a:p>
        <a:p>
          <a:r>
            <a:rPr lang="en-US" sz="1200" b="1" dirty="0"/>
            <a:t>CRIMINAL JUSTICE COSTS</a:t>
          </a:r>
        </a:p>
        <a:p>
          <a:endParaRPr lang="en-US" sz="1200" b="1" dirty="0"/>
        </a:p>
        <a:p>
          <a:endParaRPr lang="en-US" sz="1200" b="1" dirty="0"/>
        </a:p>
      </dgm:t>
    </dgm:pt>
    <dgm:pt modelId="{EF948146-3510-418F-A274-FF866471B42D}" type="parTrans" cxnId="{6E593F19-4093-48B6-B774-D5227351F8DF}">
      <dgm:prSet/>
      <dgm:spPr/>
      <dgm:t>
        <a:bodyPr/>
        <a:lstStyle/>
        <a:p>
          <a:endParaRPr lang="en-US"/>
        </a:p>
      </dgm:t>
    </dgm:pt>
    <dgm:pt modelId="{C24EE3DC-92B4-46C6-AA50-03CA72058845}" type="sibTrans" cxnId="{6E593F19-4093-48B6-B774-D5227351F8DF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100" b="1" dirty="0"/>
            <a:t>INCREASED ED &amp; HOSPITALIZATION HIV &amp; HEP C COSTS</a:t>
          </a:r>
        </a:p>
      </dgm:t>
    </dgm:pt>
    <dgm:pt modelId="{03A2A129-266C-4EA3-9D89-559B21F7F196}" type="parTrans" cxnId="{F34E197B-D49E-46E5-A69F-5D832C6B253B}">
      <dgm:prSet/>
      <dgm:spPr/>
      <dgm:t>
        <a:bodyPr/>
        <a:lstStyle/>
        <a:p>
          <a:endParaRPr lang="en-US"/>
        </a:p>
      </dgm:t>
    </dgm:pt>
    <dgm:pt modelId="{14E55A06-B3B9-49C3-9EDF-E758E1E3D2C1}" type="sibTrans" cxnId="{F34E197B-D49E-46E5-A69F-5D832C6B253B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FFFF00"/>
        </a:solidFill>
        <a:ln w="571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INCREASED COMMUNITY CRIME, UNEMPLOYMENT POOR SCHOOL PERFORMANCE, FAMILY DYSFUNCTION</a:t>
          </a:r>
        </a:p>
        <a:p>
          <a:endParaRPr lang="en-US" sz="1100" b="1" dirty="0">
            <a:solidFill>
              <a:schemeClr val="tx1"/>
            </a:solidFill>
          </a:endParaRPr>
        </a:p>
        <a:p>
          <a:endParaRPr lang="en-US" sz="1100" b="1" dirty="0">
            <a:solidFill>
              <a:schemeClr val="tx1"/>
            </a:solidFill>
          </a:endParaRPr>
        </a:p>
      </dgm:t>
    </dgm:pt>
    <dgm:pt modelId="{2EC29BC0-3ADD-45CE-9C0E-910290D7F82A}" type="parTrans" cxnId="{4CFE611F-D0CA-44A1-A3BB-E71CAE7C4505}">
      <dgm:prSet/>
      <dgm:spPr/>
      <dgm:t>
        <a:bodyPr/>
        <a:lstStyle/>
        <a:p>
          <a:endParaRPr lang="en-US"/>
        </a:p>
      </dgm:t>
    </dgm:pt>
    <dgm:pt modelId="{881B2610-427D-4D7F-A91D-2F92144A4C81}" type="sibTrans" cxnId="{4CFE611F-D0CA-44A1-A3BB-E71CAE7C4505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</dgm:spPr>
      <dgm:t>
        <a:bodyPr/>
        <a:lstStyle/>
        <a:p>
          <a:endParaRPr lang="en-US" sz="1200" dirty="0"/>
        </a:p>
      </dgm:t>
    </dgm:pt>
    <dgm:pt modelId="{54A5A35A-1E16-47F3-B853-832A3DD76687}" type="sibTrans" cxnId="{571A8CF1-9ED7-49CE-BF15-61B972B5F9BE}">
      <dgm:prSet/>
      <dgm:spPr/>
      <dgm:t>
        <a:bodyPr/>
        <a:lstStyle/>
        <a:p>
          <a:endParaRPr lang="en-US"/>
        </a:p>
      </dgm:t>
    </dgm:pt>
    <dgm:pt modelId="{06CF065F-FB06-4285-9048-CC1B0C327492}" type="parTrans" cxnId="{571A8CF1-9ED7-49CE-BF15-61B972B5F9BE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 presStyleCnt="0">
        <dgm:presLayoutVars>
          <dgm:chMax val="9"/>
          <dgm:dir/>
          <dgm:resizeHandles val="exact"/>
        </dgm:presLayoutVars>
      </dgm:prSet>
      <dgm:spPr/>
    </dgm:pt>
    <dgm:pt modelId="{6ED813D7-6442-4ED2-A026-37D667E06651}" type="pres">
      <dgm:prSet presAssocID="{35BDB6FC-6C87-414F-83EC-F8D321A2B14E}" presName="triangle1" presStyleLbl="node1" presStyleIdx="0" presStyleCnt="4">
        <dgm:presLayoutVars>
          <dgm:bulletEnabled val="1"/>
        </dgm:presLayoutVars>
      </dgm:prSet>
      <dgm:spPr/>
    </dgm:pt>
    <dgm:pt modelId="{D43D76CD-1A24-4920-82E8-7FAACB22423B}" type="pres">
      <dgm:prSet presAssocID="{35BDB6FC-6C87-414F-83EC-F8D321A2B14E}" presName="triangle2" presStyleLbl="node1" presStyleIdx="1" presStyleCnt="4">
        <dgm:presLayoutVars>
          <dgm:bulletEnabled val="1"/>
        </dgm:presLayoutVars>
      </dgm:prSet>
      <dgm:spPr/>
    </dgm:pt>
    <dgm:pt modelId="{1FCAD02C-DF3B-45A1-91BE-A981F8CEA625}" type="pres">
      <dgm:prSet presAssocID="{35BDB6FC-6C87-414F-83EC-F8D321A2B14E}" presName="triangle3" presStyleLbl="node1" presStyleIdx="2" presStyleCnt="4" custScaleX="24884" custScaleY="15511" custLinFactNeighborX="0" custLinFactNeighborY="-5578">
        <dgm:presLayoutVars>
          <dgm:bulletEnabled val="1"/>
        </dgm:presLayoutVars>
      </dgm:prSet>
      <dgm:spPr/>
    </dgm:pt>
    <dgm:pt modelId="{0AC93971-97F2-47FA-8F77-A5ED81391E90}" type="pres">
      <dgm:prSet presAssocID="{35BDB6FC-6C87-414F-83EC-F8D321A2B14E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6E593F19-4093-48B6-B774-D5227351F8DF}" srcId="{35BDB6FC-6C87-414F-83EC-F8D321A2B14E}" destId="{A89D4411-2EF2-4B01-AFD7-C8CE7DFB9FEC}" srcOrd="0" destOrd="0" parTransId="{EF948146-3510-418F-A274-FF866471B42D}" sibTransId="{C24EE3DC-92B4-46C6-AA50-03CA72058845}"/>
    <dgm:cxn modelId="{4CFE611F-D0CA-44A1-A3BB-E71CAE7C4505}" srcId="{35BDB6FC-6C87-414F-83EC-F8D321A2B14E}" destId="{F7587E61-25E6-4144-B1A4-F1368BB6900A}" srcOrd="3" destOrd="0" parTransId="{2EC29BC0-3ADD-45CE-9C0E-910290D7F82A}" sibTransId="{881B2610-427D-4D7F-A91D-2F92144A4C81}"/>
    <dgm:cxn modelId="{021DBC6C-4A88-4B29-A44E-57481E9D6B10}" type="presOf" srcId="{A89D4411-2EF2-4B01-AFD7-C8CE7DFB9FEC}" destId="{6ED813D7-6442-4ED2-A026-37D667E06651}" srcOrd="0" destOrd="0" presId="urn:microsoft.com/office/officeart/2005/8/layout/pyramid4"/>
    <dgm:cxn modelId="{F34E197B-D49E-46E5-A69F-5D832C6B253B}" srcId="{35BDB6FC-6C87-414F-83EC-F8D321A2B14E}" destId="{B4EA7F99-48C4-4C88-BA74-4FC9C3054EF3}" srcOrd="1" destOrd="0" parTransId="{03A2A129-266C-4EA3-9D89-559B21F7F196}" sibTransId="{14E55A06-B3B9-49C3-9EDF-E758E1E3D2C1}"/>
    <dgm:cxn modelId="{A397108E-A1F5-4D50-BC37-FD2EFBD44EFF}" type="presOf" srcId="{F7587E61-25E6-4144-B1A4-F1368BB6900A}" destId="{0AC93971-97F2-47FA-8F77-A5ED81391E90}" srcOrd="0" destOrd="0" presId="urn:microsoft.com/office/officeart/2005/8/layout/pyramid4"/>
    <dgm:cxn modelId="{136A1992-301B-4B47-80EA-DD3F26335981}" type="presOf" srcId="{35BDB6FC-6C87-414F-83EC-F8D321A2B14E}" destId="{36AA7246-6532-4C2A-AD57-30352A6E6682}" srcOrd="0" destOrd="0" presId="urn:microsoft.com/office/officeart/2005/8/layout/pyramid4"/>
    <dgm:cxn modelId="{1EAA66AE-97E6-409C-89DB-6CA0CD9EE535}" type="presOf" srcId="{B4EA7F99-48C4-4C88-BA74-4FC9C3054EF3}" destId="{D43D76CD-1A24-4920-82E8-7FAACB22423B}" srcOrd="0" destOrd="0" presId="urn:microsoft.com/office/officeart/2005/8/layout/pyramid4"/>
    <dgm:cxn modelId="{86B61FE2-4F5B-46BD-938E-C7FD3121C620}" type="presOf" srcId="{1B996E8B-F26A-45DF-A966-1C24657AE64D}" destId="{1FCAD02C-DF3B-45A1-91BE-A981F8CEA625}" srcOrd="0" destOrd="0" presId="urn:microsoft.com/office/officeart/2005/8/layout/pyramid4"/>
    <dgm:cxn modelId="{571A8CF1-9ED7-49CE-BF15-61B972B5F9BE}" srcId="{35BDB6FC-6C87-414F-83EC-F8D321A2B14E}" destId="{1B996E8B-F26A-45DF-A966-1C24657AE64D}" srcOrd="2" destOrd="0" parTransId="{06CF065F-FB06-4285-9048-CC1B0C327492}" sibTransId="{54A5A35A-1E16-47F3-B853-832A3DD76687}"/>
    <dgm:cxn modelId="{E3EAFAFC-EF0B-44B0-B921-472A369CEE0F}" type="presParOf" srcId="{36AA7246-6532-4C2A-AD57-30352A6E6682}" destId="{6ED813D7-6442-4ED2-A026-37D667E06651}" srcOrd="0" destOrd="0" presId="urn:microsoft.com/office/officeart/2005/8/layout/pyramid4"/>
    <dgm:cxn modelId="{AB37DDDD-9C2B-45F1-8B5E-05E54CDF2C48}" type="presParOf" srcId="{36AA7246-6532-4C2A-AD57-30352A6E6682}" destId="{D43D76CD-1A24-4920-82E8-7FAACB22423B}" srcOrd="1" destOrd="0" presId="urn:microsoft.com/office/officeart/2005/8/layout/pyramid4"/>
    <dgm:cxn modelId="{BB8623C5-D422-477C-B3ED-B4BC539AE565}" type="presParOf" srcId="{36AA7246-6532-4C2A-AD57-30352A6E6682}" destId="{1FCAD02C-DF3B-45A1-91BE-A981F8CEA625}" srcOrd="2" destOrd="0" presId="urn:microsoft.com/office/officeart/2005/8/layout/pyramid4"/>
    <dgm:cxn modelId="{75E9A871-EE97-4A7C-8790-91D91FC92049}" type="presParOf" srcId="{36AA7246-6532-4C2A-AD57-30352A6E6682}" destId="{0AC93971-97F2-47FA-8F77-A5ED81391E9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rgbClr val="00B050"/>
        </a:solidFill>
      </dgm:spPr>
      <dgm:t>
        <a:bodyPr/>
        <a:lstStyle/>
        <a:p>
          <a:endParaRPr lang="en-US" sz="1200" dirty="0"/>
        </a:p>
        <a:p>
          <a:endParaRPr lang="en-US" sz="1200" dirty="0"/>
        </a:p>
      </dgm:t>
    </dgm:pt>
    <dgm:pt modelId="{EF948146-3510-418F-A274-FF866471B42D}" type="parTrans" cxnId="{6E593F19-4093-48B6-B774-D5227351F8DF}">
      <dgm:prSet/>
      <dgm:spPr/>
      <dgm:t>
        <a:bodyPr/>
        <a:lstStyle/>
        <a:p>
          <a:endParaRPr lang="en-US"/>
        </a:p>
      </dgm:t>
    </dgm:pt>
    <dgm:pt modelId="{C24EE3DC-92B4-46C6-AA50-03CA72058845}" type="sibTrans" cxnId="{6E593F19-4093-48B6-B774-D5227351F8DF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00B050"/>
        </a:solidFill>
        <a:ln w="57150">
          <a:solidFill>
            <a:srgbClr val="00B050"/>
          </a:solidFill>
        </a:ln>
      </dgm:spPr>
      <dgm:t>
        <a:bodyPr/>
        <a:lstStyle/>
        <a:p>
          <a:endParaRPr lang="en-US" sz="1100" b="1" dirty="0"/>
        </a:p>
      </dgm:t>
    </dgm:pt>
    <dgm:pt modelId="{03A2A129-266C-4EA3-9D89-559B21F7F196}" type="parTrans" cxnId="{F34E197B-D49E-46E5-A69F-5D832C6B253B}">
      <dgm:prSet/>
      <dgm:spPr/>
      <dgm:t>
        <a:bodyPr/>
        <a:lstStyle/>
        <a:p>
          <a:endParaRPr lang="en-US"/>
        </a:p>
      </dgm:t>
    </dgm:pt>
    <dgm:pt modelId="{14E55A06-B3B9-49C3-9EDF-E758E1E3D2C1}" type="sibTrans" cxnId="{F34E197B-D49E-46E5-A69F-5D832C6B253B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 sz="1200" dirty="0"/>
        </a:p>
        <a:p>
          <a:endParaRPr lang="en-US" sz="1200" dirty="0"/>
        </a:p>
      </dgm:t>
    </dgm:pt>
    <dgm:pt modelId="{06CF065F-FB06-4285-9048-CC1B0C327492}" type="parTrans" cxnId="{571A8CF1-9ED7-49CE-BF15-61B972B5F9BE}">
      <dgm:prSet/>
      <dgm:spPr/>
      <dgm:t>
        <a:bodyPr/>
        <a:lstStyle/>
        <a:p>
          <a:endParaRPr lang="en-US"/>
        </a:p>
      </dgm:t>
    </dgm:pt>
    <dgm:pt modelId="{54A5A35A-1E16-47F3-B853-832A3DD76687}" type="sibTrans" cxnId="{571A8CF1-9ED7-49CE-BF15-61B972B5F9BE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00B050"/>
        </a:solidFill>
        <a:ln w="57150">
          <a:solidFill>
            <a:srgbClr val="00B050"/>
          </a:solidFill>
        </a:ln>
      </dgm:spPr>
      <dgm:t>
        <a:bodyPr/>
        <a:lstStyle/>
        <a:p>
          <a:endParaRPr lang="en-US" sz="1100" dirty="0">
            <a:solidFill>
              <a:schemeClr val="tx1"/>
            </a:solidFill>
          </a:endParaRPr>
        </a:p>
        <a:p>
          <a:endParaRPr lang="en-US" sz="1100" dirty="0">
            <a:solidFill>
              <a:schemeClr val="tx1"/>
            </a:solidFill>
          </a:endParaRPr>
        </a:p>
      </dgm:t>
    </dgm:pt>
    <dgm:pt modelId="{2EC29BC0-3ADD-45CE-9C0E-910290D7F82A}" type="parTrans" cxnId="{4CFE611F-D0CA-44A1-A3BB-E71CAE7C4505}">
      <dgm:prSet/>
      <dgm:spPr/>
      <dgm:t>
        <a:bodyPr/>
        <a:lstStyle/>
        <a:p>
          <a:endParaRPr lang="en-US"/>
        </a:p>
      </dgm:t>
    </dgm:pt>
    <dgm:pt modelId="{881B2610-427D-4D7F-A91D-2F92144A4C81}" type="sibTrans" cxnId="{4CFE611F-D0CA-44A1-A3BB-E71CAE7C4505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 presStyleCnt="0">
        <dgm:presLayoutVars>
          <dgm:chMax val="9"/>
          <dgm:dir/>
          <dgm:resizeHandles val="exact"/>
        </dgm:presLayoutVars>
      </dgm:prSet>
      <dgm:spPr/>
    </dgm:pt>
    <dgm:pt modelId="{6ED813D7-6442-4ED2-A026-37D667E06651}" type="pres">
      <dgm:prSet presAssocID="{35BDB6FC-6C87-414F-83EC-F8D321A2B14E}" presName="triangle1" presStyleLbl="node1" presStyleIdx="0" presStyleCnt="4">
        <dgm:presLayoutVars>
          <dgm:bulletEnabled val="1"/>
        </dgm:presLayoutVars>
      </dgm:prSet>
      <dgm:spPr/>
    </dgm:pt>
    <dgm:pt modelId="{D43D76CD-1A24-4920-82E8-7FAACB22423B}" type="pres">
      <dgm:prSet presAssocID="{35BDB6FC-6C87-414F-83EC-F8D321A2B14E}" presName="triangle2" presStyleLbl="node1" presStyleIdx="1" presStyleCnt="4">
        <dgm:presLayoutVars>
          <dgm:bulletEnabled val="1"/>
        </dgm:presLayoutVars>
      </dgm:prSet>
      <dgm:spPr/>
    </dgm:pt>
    <dgm:pt modelId="{1FCAD02C-DF3B-45A1-91BE-A981F8CEA625}" type="pres">
      <dgm:prSet presAssocID="{35BDB6FC-6C87-414F-83EC-F8D321A2B14E}" presName="triangle3" presStyleLbl="node1" presStyleIdx="2" presStyleCnt="4" custScaleX="100000" custScaleY="103334" custLinFactNeighborY="3334">
        <dgm:presLayoutVars>
          <dgm:bulletEnabled val="1"/>
        </dgm:presLayoutVars>
      </dgm:prSet>
      <dgm:spPr/>
    </dgm:pt>
    <dgm:pt modelId="{0AC93971-97F2-47FA-8F77-A5ED81391E90}" type="pres">
      <dgm:prSet presAssocID="{35BDB6FC-6C87-414F-83EC-F8D321A2B14E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511F816-404A-4983-BACE-FF863638AE11}" type="presOf" srcId="{F7587E61-25E6-4144-B1A4-F1368BB6900A}" destId="{0AC93971-97F2-47FA-8F77-A5ED81391E90}" srcOrd="0" destOrd="0" presId="urn:microsoft.com/office/officeart/2005/8/layout/pyramid4"/>
    <dgm:cxn modelId="{6E593F19-4093-48B6-B774-D5227351F8DF}" srcId="{35BDB6FC-6C87-414F-83EC-F8D321A2B14E}" destId="{A89D4411-2EF2-4B01-AFD7-C8CE7DFB9FEC}" srcOrd="0" destOrd="0" parTransId="{EF948146-3510-418F-A274-FF866471B42D}" sibTransId="{C24EE3DC-92B4-46C6-AA50-03CA72058845}"/>
    <dgm:cxn modelId="{4CFE611F-D0CA-44A1-A3BB-E71CAE7C4505}" srcId="{35BDB6FC-6C87-414F-83EC-F8D321A2B14E}" destId="{F7587E61-25E6-4144-B1A4-F1368BB6900A}" srcOrd="3" destOrd="0" parTransId="{2EC29BC0-3ADD-45CE-9C0E-910290D7F82A}" sibTransId="{881B2610-427D-4D7F-A91D-2F92144A4C81}"/>
    <dgm:cxn modelId="{71106863-55C6-4A73-94FD-9953356EB52F}" type="presOf" srcId="{A89D4411-2EF2-4B01-AFD7-C8CE7DFB9FEC}" destId="{6ED813D7-6442-4ED2-A026-37D667E06651}" srcOrd="0" destOrd="0" presId="urn:microsoft.com/office/officeart/2005/8/layout/pyramid4"/>
    <dgm:cxn modelId="{430AEE70-E20E-492F-9EFE-E8272377CCB2}" type="presOf" srcId="{1B996E8B-F26A-45DF-A966-1C24657AE64D}" destId="{1FCAD02C-DF3B-45A1-91BE-A981F8CEA625}" srcOrd="0" destOrd="0" presId="urn:microsoft.com/office/officeart/2005/8/layout/pyramid4"/>
    <dgm:cxn modelId="{F34E197B-D49E-46E5-A69F-5D832C6B253B}" srcId="{35BDB6FC-6C87-414F-83EC-F8D321A2B14E}" destId="{B4EA7F99-48C4-4C88-BA74-4FC9C3054EF3}" srcOrd="1" destOrd="0" parTransId="{03A2A129-266C-4EA3-9D89-559B21F7F196}" sibTransId="{14E55A06-B3B9-49C3-9EDF-E758E1E3D2C1}"/>
    <dgm:cxn modelId="{3C8F88A5-FF49-4435-A506-49608D065B6B}" type="presOf" srcId="{35BDB6FC-6C87-414F-83EC-F8D321A2B14E}" destId="{36AA7246-6532-4C2A-AD57-30352A6E6682}" srcOrd="0" destOrd="0" presId="urn:microsoft.com/office/officeart/2005/8/layout/pyramid4"/>
    <dgm:cxn modelId="{571A8CF1-9ED7-49CE-BF15-61B972B5F9BE}" srcId="{35BDB6FC-6C87-414F-83EC-F8D321A2B14E}" destId="{1B996E8B-F26A-45DF-A966-1C24657AE64D}" srcOrd="2" destOrd="0" parTransId="{06CF065F-FB06-4285-9048-CC1B0C327492}" sibTransId="{54A5A35A-1E16-47F3-B853-832A3DD76687}"/>
    <dgm:cxn modelId="{ECE03BF6-FD0C-4A82-BEFC-E87F84AF9923}" type="presOf" srcId="{B4EA7F99-48C4-4C88-BA74-4FC9C3054EF3}" destId="{D43D76CD-1A24-4920-82E8-7FAACB22423B}" srcOrd="0" destOrd="0" presId="urn:microsoft.com/office/officeart/2005/8/layout/pyramid4"/>
    <dgm:cxn modelId="{06BE93B9-19EC-43C1-A5C7-357CD7D74BFF}" type="presParOf" srcId="{36AA7246-6532-4C2A-AD57-30352A6E6682}" destId="{6ED813D7-6442-4ED2-A026-37D667E06651}" srcOrd="0" destOrd="0" presId="urn:microsoft.com/office/officeart/2005/8/layout/pyramid4"/>
    <dgm:cxn modelId="{E73A7D7A-8BB2-4AA8-A6A7-9A62C863B1B8}" type="presParOf" srcId="{36AA7246-6532-4C2A-AD57-30352A6E6682}" destId="{D43D76CD-1A24-4920-82E8-7FAACB22423B}" srcOrd="1" destOrd="0" presId="urn:microsoft.com/office/officeart/2005/8/layout/pyramid4"/>
    <dgm:cxn modelId="{90105B38-6F2A-4667-B1C6-F1262FBC0E0E}" type="presParOf" srcId="{36AA7246-6532-4C2A-AD57-30352A6E6682}" destId="{1FCAD02C-DF3B-45A1-91BE-A981F8CEA625}" srcOrd="2" destOrd="0" presId="urn:microsoft.com/office/officeart/2005/8/layout/pyramid4"/>
    <dgm:cxn modelId="{3E408EC9-F734-436B-8F0F-E63202B9F042}" type="presParOf" srcId="{36AA7246-6532-4C2A-AD57-30352A6E6682}" destId="{0AC93971-97F2-47FA-8F77-A5ED81391E90}" srcOrd="3" destOrd="0" presId="urn:microsoft.com/office/officeart/2005/8/layout/pyramid4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dirty="0"/>
            <a:t>DECREASED</a:t>
          </a:r>
        </a:p>
        <a:p>
          <a:r>
            <a:rPr lang="en-US" sz="1200" b="1" dirty="0"/>
            <a:t>JAIL &amp;</a:t>
          </a:r>
        </a:p>
        <a:p>
          <a:r>
            <a:rPr lang="en-US" sz="1200" b="1" dirty="0"/>
            <a:t>CRIMINAL JUSTICE COSTS</a:t>
          </a:r>
        </a:p>
      </dgm:t>
    </dgm:pt>
    <dgm:pt modelId="{EF948146-3510-418F-A274-FF866471B42D}" type="parTrans" cxnId="{6E593F19-4093-48B6-B774-D5227351F8DF}">
      <dgm:prSet/>
      <dgm:spPr/>
      <dgm:t>
        <a:bodyPr/>
        <a:lstStyle/>
        <a:p>
          <a:endParaRPr lang="en-US"/>
        </a:p>
      </dgm:t>
    </dgm:pt>
    <dgm:pt modelId="{C24EE3DC-92B4-46C6-AA50-03CA72058845}" type="sibTrans" cxnId="{6E593F19-4093-48B6-B774-D5227351F8DF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FF000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900" b="1" dirty="0"/>
            <a:t>DECREASED ED &amp; HOSPITALIZATION HIV &amp; HEP C </a:t>
          </a:r>
        </a:p>
        <a:p>
          <a:r>
            <a:rPr lang="en-US" sz="900" b="1" dirty="0"/>
            <a:t>COSTS</a:t>
          </a:r>
        </a:p>
      </dgm:t>
    </dgm:pt>
    <dgm:pt modelId="{03A2A129-266C-4EA3-9D89-559B21F7F196}" type="parTrans" cxnId="{F34E197B-D49E-46E5-A69F-5D832C6B253B}">
      <dgm:prSet/>
      <dgm:spPr/>
      <dgm:t>
        <a:bodyPr/>
        <a:lstStyle/>
        <a:p>
          <a:endParaRPr lang="en-US"/>
        </a:p>
      </dgm:t>
    </dgm:pt>
    <dgm:pt modelId="{14E55A06-B3B9-49C3-9EDF-E758E1E3D2C1}" type="sibTrans" cxnId="{F34E197B-D49E-46E5-A69F-5D832C6B253B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400" dirty="0"/>
        </a:p>
        <a:p>
          <a:endParaRPr lang="en-US" sz="1400" dirty="0"/>
        </a:p>
        <a:p>
          <a:r>
            <a:rPr lang="en-US" sz="1400" dirty="0"/>
            <a:t>INCREASED MAT</a:t>
          </a:r>
        </a:p>
        <a:p>
          <a:r>
            <a:rPr lang="en-US" sz="1400" dirty="0"/>
            <a:t>OPIOID</a:t>
          </a:r>
        </a:p>
        <a:p>
          <a:r>
            <a:rPr lang="en-US" sz="1400" dirty="0"/>
            <a:t>DRUG</a:t>
          </a:r>
        </a:p>
        <a:p>
          <a:r>
            <a:rPr lang="en-US" sz="1400" dirty="0"/>
            <a:t>Rx</a:t>
          </a:r>
        </a:p>
      </dgm:t>
    </dgm:pt>
    <dgm:pt modelId="{06CF065F-FB06-4285-9048-CC1B0C327492}" type="parTrans" cxnId="{571A8CF1-9ED7-49CE-BF15-61B972B5F9BE}">
      <dgm:prSet/>
      <dgm:spPr/>
      <dgm:t>
        <a:bodyPr/>
        <a:lstStyle/>
        <a:p>
          <a:endParaRPr lang="en-US"/>
        </a:p>
      </dgm:t>
    </dgm:pt>
    <dgm:pt modelId="{54A5A35A-1E16-47F3-B853-832A3DD76687}" type="sibTrans" cxnId="{571A8CF1-9ED7-49CE-BF15-61B972B5F9BE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FFFF0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DECREASED COMMUNITY CRIME, UNEMPLOYM’T, POOR SCHOOL PERFORMANCE, FAMILY DYSFUNCTION</a:t>
          </a:r>
        </a:p>
        <a:p>
          <a:endParaRPr lang="en-US" sz="1000" b="1" dirty="0">
            <a:solidFill>
              <a:schemeClr val="tx1"/>
            </a:solidFill>
          </a:endParaRPr>
        </a:p>
      </dgm:t>
    </dgm:pt>
    <dgm:pt modelId="{2EC29BC0-3ADD-45CE-9C0E-910290D7F82A}" type="parTrans" cxnId="{4CFE611F-D0CA-44A1-A3BB-E71CAE7C4505}">
      <dgm:prSet/>
      <dgm:spPr/>
      <dgm:t>
        <a:bodyPr/>
        <a:lstStyle/>
        <a:p>
          <a:endParaRPr lang="en-US"/>
        </a:p>
      </dgm:t>
    </dgm:pt>
    <dgm:pt modelId="{881B2610-427D-4D7F-A91D-2F92144A4C81}" type="sibTrans" cxnId="{4CFE611F-D0CA-44A1-A3BB-E71CAE7C4505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 presStyleCnt="0">
        <dgm:presLayoutVars>
          <dgm:chMax val="9"/>
          <dgm:dir/>
          <dgm:resizeHandles val="exact"/>
        </dgm:presLayoutVars>
      </dgm:prSet>
      <dgm:spPr/>
    </dgm:pt>
    <dgm:pt modelId="{6ED813D7-6442-4ED2-A026-37D667E06651}" type="pres">
      <dgm:prSet presAssocID="{35BDB6FC-6C87-414F-83EC-F8D321A2B14E}" presName="triangle1" presStyleLbl="node1" presStyleIdx="0" presStyleCnt="4" custLinFactNeighborY="-1923">
        <dgm:presLayoutVars>
          <dgm:bulletEnabled val="1"/>
        </dgm:presLayoutVars>
      </dgm:prSet>
      <dgm:spPr/>
    </dgm:pt>
    <dgm:pt modelId="{D43D76CD-1A24-4920-82E8-7FAACB22423B}" type="pres">
      <dgm:prSet presAssocID="{35BDB6FC-6C87-414F-83EC-F8D321A2B14E}" presName="triangle2" presStyleLbl="node1" presStyleIdx="1" presStyleCnt="4" custLinFactNeighborX="706" custLinFactNeighborY="265">
        <dgm:presLayoutVars>
          <dgm:bulletEnabled val="1"/>
        </dgm:presLayoutVars>
      </dgm:prSet>
      <dgm:spPr/>
    </dgm:pt>
    <dgm:pt modelId="{1FCAD02C-DF3B-45A1-91BE-A981F8CEA625}" type="pres">
      <dgm:prSet presAssocID="{35BDB6FC-6C87-414F-83EC-F8D321A2B14E}" presName="triangle3" presStyleLbl="node1" presStyleIdx="2" presStyleCnt="4" custScaleX="107692" custLinFactNeighborX="1453" custLinFactNeighborY="337">
        <dgm:presLayoutVars>
          <dgm:bulletEnabled val="1"/>
        </dgm:presLayoutVars>
      </dgm:prSet>
      <dgm:spPr/>
    </dgm:pt>
    <dgm:pt modelId="{0AC93971-97F2-47FA-8F77-A5ED81391E90}" type="pres">
      <dgm:prSet presAssocID="{35BDB6FC-6C87-414F-83EC-F8D321A2B14E}" presName="triangle4" presStyleLbl="node1" presStyleIdx="3" presStyleCnt="4" custScaleX="98116" custLinFactNeighborY="611">
        <dgm:presLayoutVars>
          <dgm:bulletEnabled val="1"/>
        </dgm:presLayoutVars>
      </dgm:prSet>
      <dgm:spPr/>
    </dgm:pt>
  </dgm:ptLst>
  <dgm:cxnLst>
    <dgm:cxn modelId="{43317201-55E7-4A01-A7C7-D37171FD6840}" type="presOf" srcId="{35BDB6FC-6C87-414F-83EC-F8D321A2B14E}" destId="{36AA7246-6532-4C2A-AD57-30352A6E6682}" srcOrd="0" destOrd="0" presId="urn:microsoft.com/office/officeart/2005/8/layout/pyramid4"/>
    <dgm:cxn modelId="{6E593F19-4093-48B6-B774-D5227351F8DF}" srcId="{35BDB6FC-6C87-414F-83EC-F8D321A2B14E}" destId="{A89D4411-2EF2-4B01-AFD7-C8CE7DFB9FEC}" srcOrd="0" destOrd="0" parTransId="{EF948146-3510-418F-A274-FF866471B42D}" sibTransId="{C24EE3DC-92B4-46C6-AA50-03CA72058845}"/>
    <dgm:cxn modelId="{4CFE611F-D0CA-44A1-A3BB-E71CAE7C4505}" srcId="{35BDB6FC-6C87-414F-83EC-F8D321A2B14E}" destId="{F7587E61-25E6-4144-B1A4-F1368BB6900A}" srcOrd="3" destOrd="0" parTransId="{2EC29BC0-3ADD-45CE-9C0E-910290D7F82A}" sibTransId="{881B2610-427D-4D7F-A91D-2F92144A4C81}"/>
    <dgm:cxn modelId="{03933427-58A9-40E7-AA5C-23BF0C420B3B}" type="presOf" srcId="{F7587E61-25E6-4144-B1A4-F1368BB6900A}" destId="{0AC93971-97F2-47FA-8F77-A5ED81391E90}" srcOrd="0" destOrd="0" presId="urn:microsoft.com/office/officeart/2005/8/layout/pyramid4"/>
    <dgm:cxn modelId="{4F3DA742-35CF-456A-8EA1-58DC51374389}" type="presOf" srcId="{B4EA7F99-48C4-4C88-BA74-4FC9C3054EF3}" destId="{D43D76CD-1A24-4920-82E8-7FAACB22423B}" srcOrd="0" destOrd="0" presId="urn:microsoft.com/office/officeart/2005/8/layout/pyramid4"/>
    <dgm:cxn modelId="{F34E197B-D49E-46E5-A69F-5D832C6B253B}" srcId="{35BDB6FC-6C87-414F-83EC-F8D321A2B14E}" destId="{B4EA7F99-48C4-4C88-BA74-4FC9C3054EF3}" srcOrd="1" destOrd="0" parTransId="{03A2A129-266C-4EA3-9D89-559B21F7F196}" sibTransId="{14E55A06-B3B9-49C3-9EDF-E758E1E3D2C1}"/>
    <dgm:cxn modelId="{7D1CEC88-FB3F-4FA3-909C-FE6874AB30B2}" type="presOf" srcId="{A89D4411-2EF2-4B01-AFD7-C8CE7DFB9FEC}" destId="{6ED813D7-6442-4ED2-A026-37D667E06651}" srcOrd="0" destOrd="0" presId="urn:microsoft.com/office/officeart/2005/8/layout/pyramid4"/>
    <dgm:cxn modelId="{008DFC93-CA22-44A4-A269-9270F9FF8582}" type="presOf" srcId="{1B996E8B-F26A-45DF-A966-1C24657AE64D}" destId="{1FCAD02C-DF3B-45A1-91BE-A981F8CEA625}" srcOrd="0" destOrd="0" presId="urn:microsoft.com/office/officeart/2005/8/layout/pyramid4"/>
    <dgm:cxn modelId="{571A8CF1-9ED7-49CE-BF15-61B972B5F9BE}" srcId="{35BDB6FC-6C87-414F-83EC-F8D321A2B14E}" destId="{1B996E8B-F26A-45DF-A966-1C24657AE64D}" srcOrd="2" destOrd="0" parTransId="{06CF065F-FB06-4285-9048-CC1B0C327492}" sibTransId="{54A5A35A-1E16-47F3-B853-832A3DD76687}"/>
    <dgm:cxn modelId="{E5F19F60-E50E-43B8-88F9-98BF3A5611A3}" type="presParOf" srcId="{36AA7246-6532-4C2A-AD57-30352A6E6682}" destId="{6ED813D7-6442-4ED2-A026-37D667E06651}" srcOrd="0" destOrd="0" presId="urn:microsoft.com/office/officeart/2005/8/layout/pyramid4"/>
    <dgm:cxn modelId="{F45C90A5-0BA2-4B4D-8706-F1D6B2B0A2ED}" type="presParOf" srcId="{36AA7246-6532-4C2A-AD57-30352A6E6682}" destId="{D43D76CD-1A24-4920-82E8-7FAACB22423B}" srcOrd="1" destOrd="0" presId="urn:microsoft.com/office/officeart/2005/8/layout/pyramid4"/>
    <dgm:cxn modelId="{CE31204A-28B4-40B3-8FC7-5A502BE24C3A}" type="presParOf" srcId="{36AA7246-6532-4C2A-AD57-30352A6E6682}" destId="{1FCAD02C-DF3B-45A1-91BE-A981F8CEA625}" srcOrd="2" destOrd="0" presId="urn:microsoft.com/office/officeart/2005/8/layout/pyramid4"/>
    <dgm:cxn modelId="{F95C504E-A95E-4160-B66F-15EF44E2B6DD}" type="presParOf" srcId="{36AA7246-6532-4C2A-AD57-30352A6E6682}" destId="{0AC93971-97F2-47FA-8F77-A5ED81391E90}" srcOrd="3" destOrd="0" presId="urn:microsoft.com/office/officeart/2005/8/layout/pyramid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39461-5AB3-4FD2-8CCE-3E2623CCB52B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9FF07-1C16-4349-9F45-555823AE3E4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u="sng" dirty="0"/>
            <a:t>UNITERUPPETED DRUG USE</a:t>
          </a:r>
        </a:p>
        <a:p>
          <a:r>
            <a:rPr lang="en-US" sz="2800" b="1" dirty="0"/>
            <a:t>NO TREATMENT = </a:t>
          </a:r>
          <a:r>
            <a:rPr lang="en-US" sz="2800" b="1" u="sng" dirty="0"/>
            <a:t>$112K TOTAL COST</a:t>
          </a:r>
        </a:p>
      </dgm:t>
    </dgm:pt>
    <dgm:pt modelId="{DC7FEB98-1FCF-470B-A2A6-93AEA2BD44DF}" type="parTrans" cxnId="{21175045-8FE7-4C02-A39A-127521A8E256}">
      <dgm:prSet/>
      <dgm:spPr/>
      <dgm:t>
        <a:bodyPr/>
        <a:lstStyle/>
        <a:p>
          <a:endParaRPr lang="en-US"/>
        </a:p>
      </dgm:t>
    </dgm:pt>
    <dgm:pt modelId="{0ADCE03C-9445-4773-A85F-C9D8A3D406B7}" type="sibTrans" cxnId="{21175045-8FE7-4C02-A39A-127521A8E256}">
      <dgm:prSet/>
      <dgm:spPr/>
      <dgm:t>
        <a:bodyPr/>
        <a:lstStyle/>
        <a:p>
          <a:endParaRPr lang="en-US"/>
        </a:p>
      </dgm:t>
    </dgm:pt>
    <dgm:pt modelId="{C3B057CC-76CD-4AF8-AB7C-20FCE625F4B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Criminal</a:t>
          </a:r>
        </a:p>
        <a:p>
          <a:r>
            <a:rPr lang="en-US" sz="1600" b="1" dirty="0">
              <a:solidFill>
                <a:srgbClr val="FF0000"/>
              </a:solidFill>
            </a:rPr>
            <a:t>Justice</a:t>
          </a:r>
        </a:p>
        <a:p>
          <a:r>
            <a:rPr lang="en-US" sz="1600" b="1" dirty="0">
              <a:solidFill>
                <a:srgbClr val="FF0000"/>
              </a:solidFill>
            </a:rPr>
            <a:t>$35K</a:t>
          </a:r>
        </a:p>
      </dgm:t>
    </dgm:pt>
    <dgm:pt modelId="{D6E541CF-057A-40EB-9C78-4EF9921FB099}" type="parTrans" cxnId="{B8A23DCD-9163-4EA5-8CA4-BB9A4A2C0B21}">
      <dgm:prSet/>
      <dgm:spPr/>
      <dgm:t>
        <a:bodyPr/>
        <a:lstStyle/>
        <a:p>
          <a:endParaRPr lang="en-US"/>
        </a:p>
      </dgm:t>
    </dgm:pt>
    <dgm:pt modelId="{7247ACA3-E4B5-4428-975A-FD87A9167C3D}" type="sibTrans" cxnId="{B8A23DCD-9163-4EA5-8CA4-BB9A4A2C0B21}">
      <dgm:prSet/>
      <dgm:spPr/>
      <dgm:t>
        <a:bodyPr/>
        <a:lstStyle/>
        <a:p>
          <a:endParaRPr lang="en-US"/>
        </a:p>
      </dgm:t>
    </dgm:pt>
    <dgm:pt modelId="{C9D4D4DC-8706-47A0-AFE2-46749EB322C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Social</a:t>
          </a:r>
        </a:p>
        <a:p>
          <a:r>
            <a:rPr lang="en-US" sz="1600" b="1" dirty="0">
              <a:solidFill>
                <a:srgbClr val="FF0000"/>
              </a:solidFill>
            </a:rPr>
            <a:t>Economic</a:t>
          </a:r>
        </a:p>
        <a:p>
          <a:r>
            <a:rPr lang="en-US" sz="1600" b="1" dirty="0">
              <a:solidFill>
                <a:srgbClr val="FF0000"/>
              </a:solidFill>
            </a:rPr>
            <a:t>$35K</a:t>
          </a:r>
        </a:p>
      </dgm:t>
    </dgm:pt>
    <dgm:pt modelId="{3A1CCADB-8C4A-434A-81CE-0FF7498E993F}" type="parTrans" cxnId="{AB2B6A60-D493-44C9-A790-B0EF2962C0D3}">
      <dgm:prSet/>
      <dgm:spPr/>
      <dgm:t>
        <a:bodyPr/>
        <a:lstStyle/>
        <a:p>
          <a:endParaRPr lang="en-US"/>
        </a:p>
      </dgm:t>
    </dgm:pt>
    <dgm:pt modelId="{26F94558-87FC-4787-80AA-A3F231457618}" type="sibTrans" cxnId="{AB2B6A60-D493-44C9-A790-B0EF2962C0D3}">
      <dgm:prSet/>
      <dgm:spPr/>
      <dgm:t>
        <a:bodyPr/>
        <a:lstStyle/>
        <a:p>
          <a:endParaRPr lang="en-US"/>
        </a:p>
      </dgm:t>
    </dgm:pt>
    <dgm:pt modelId="{772564EF-342C-478D-B303-6AF71366D873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u="sng" dirty="0">
              <a:solidFill>
                <a:schemeClr val="tx1"/>
              </a:solidFill>
            </a:rPr>
            <a:t>SIGNIFICANTLY REDUCED DRUG USE</a:t>
          </a:r>
        </a:p>
        <a:p>
          <a:r>
            <a:rPr lang="en-US" sz="2400" b="1" dirty="0">
              <a:solidFill>
                <a:schemeClr val="tx1"/>
              </a:solidFill>
            </a:rPr>
            <a:t>HARM REDUCTION with MOUD = </a:t>
          </a:r>
          <a:r>
            <a:rPr lang="en-US" sz="2400" b="1" u="sng" dirty="0">
              <a:solidFill>
                <a:schemeClr val="tx1"/>
              </a:solidFill>
            </a:rPr>
            <a:t>$52K NET SAVINGS</a:t>
          </a:r>
        </a:p>
      </dgm:t>
    </dgm:pt>
    <dgm:pt modelId="{88909E89-4939-4BDD-A8D6-283FC1D64433}" type="parTrans" cxnId="{80F92240-EF1C-41FA-9324-2222B82990F3}">
      <dgm:prSet/>
      <dgm:spPr/>
      <dgm:t>
        <a:bodyPr/>
        <a:lstStyle/>
        <a:p>
          <a:endParaRPr lang="en-US"/>
        </a:p>
      </dgm:t>
    </dgm:pt>
    <dgm:pt modelId="{E7B95529-549A-4492-B75E-180795D80D5E}" type="sibTrans" cxnId="{80F92240-EF1C-41FA-9324-2222B82990F3}">
      <dgm:prSet/>
      <dgm:spPr/>
      <dgm:t>
        <a:bodyPr/>
        <a:lstStyle/>
        <a:p>
          <a:endParaRPr lang="en-US"/>
        </a:p>
      </dgm:t>
    </dgm:pt>
    <dgm:pt modelId="{809B85AF-ACF3-436A-97C0-F423CE3A202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/>
            <a:t>Criminal</a:t>
          </a:r>
        </a:p>
        <a:p>
          <a:r>
            <a:rPr lang="en-US" sz="1400" b="1" dirty="0"/>
            <a:t>Justice</a:t>
          </a:r>
        </a:p>
        <a:p>
          <a:r>
            <a:rPr lang="en-US" sz="1400" b="1" dirty="0"/>
            <a:t>$10K</a:t>
          </a:r>
        </a:p>
      </dgm:t>
    </dgm:pt>
    <dgm:pt modelId="{283DF862-B929-427B-B0CC-4D2BCE90A487}" type="parTrans" cxnId="{41C88778-64C0-45A9-8C7E-2DF81C5BCDE8}">
      <dgm:prSet/>
      <dgm:spPr/>
      <dgm:t>
        <a:bodyPr/>
        <a:lstStyle/>
        <a:p>
          <a:endParaRPr lang="en-US"/>
        </a:p>
      </dgm:t>
    </dgm:pt>
    <dgm:pt modelId="{9F6D9D23-89A8-4874-9ABD-3FBB893B9D31}" type="sibTrans" cxnId="{41C88778-64C0-45A9-8C7E-2DF81C5BCDE8}">
      <dgm:prSet/>
      <dgm:spPr/>
      <dgm:t>
        <a:bodyPr/>
        <a:lstStyle/>
        <a:p>
          <a:endParaRPr lang="en-US"/>
        </a:p>
      </dgm:t>
    </dgm:pt>
    <dgm:pt modelId="{A60EACF5-40BA-4A16-9958-BF5A40F1A32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/>
            <a:t>Social Economic</a:t>
          </a:r>
        </a:p>
        <a:p>
          <a:r>
            <a:rPr lang="en-US" sz="1400" b="1" dirty="0"/>
            <a:t>$30K </a:t>
          </a:r>
        </a:p>
      </dgm:t>
    </dgm:pt>
    <dgm:pt modelId="{F54E3B5F-12ED-40B7-B3F2-CA90E73111E5}" type="parTrans" cxnId="{2501D1FC-0E16-4B16-AAFE-C33CD9125A49}">
      <dgm:prSet/>
      <dgm:spPr/>
      <dgm:t>
        <a:bodyPr/>
        <a:lstStyle/>
        <a:p>
          <a:endParaRPr lang="en-US"/>
        </a:p>
      </dgm:t>
    </dgm:pt>
    <dgm:pt modelId="{49147983-00CC-4BC5-8B7C-6F599897BEEC}" type="sibTrans" cxnId="{2501D1FC-0E16-4B16-AAFE-C33CD9125A49}">
      <dgm:prSet/>
      <dgm:spPr/>
      <dgm:t>
        <a:bodyPr/>
        <a:lstStyle/>
        <a:p>
          <a:endParaRPr lang="en-US"/>
        </a:p>
      </dgm:t>
    </dgm:pt>
    <dgm:pt modelId="{255AC4D1-5200-410A-99C5-B865A6E2BC2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Criminal</a:t>
          </a:r>
        </a:p>
        <a:p>
          <a:r>
            <a:rPr lang="en-US" b="1" dirty="0"/>
            <a:t>Justice  </a:t>
          </a:r>
        </a:p>
        <a:p>
          <a:r>
            <a:rPr lang="en-US" b="1" dirty="0"/>
            <a:t>$0</a:t>
          </a:r>
        </a:p>
      </dgm:t>
    </dgm:pt>
    <dgm:pt modelId="{EE6FDE69-7207-4A89-A689-36E070DAF9E0}" type="parTrans" cxnId="{B9D92645-9A60-4462-9FC8-7ED8686CF25A}">
      <dgm:prSet/>
      <dgm:spPr/>
      <dgm:t>
        <a:bodyPr/>
        <a:lstStyle/>
        <a:p>
          <a:endParaRPr lang="en-US"/>
        </a:p>
      </dgm:t>
    </dgm:pt>
    <dgm:pt modelId="{9EA2D1CD-9B9A-44B9-8D23-5F953BA57C3C}" type="sibTrans" cxnId="{B9D92645-9A60-4462-9FC8-7ED8686CF25A}">
      <dgm:prSet/>
      <dgm:spPr/>
      <dgm:t>
        <a:bodyPr/>
        <a:lstStyle/>
        <a:p>
          <a:endParaRPr lang="en-US"/>
        </a:p>
      </dgm:t>
    </dgm:pt>
    <dgm:pt modelId="{FE3B2218-BC51-4D87-AA4C-6CEB7DA147F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1600" b="1" dirty="0">
            <a:solidFill>
              <a:srgbClr val="FF0000"/>
            </a:solidFill>
          </a:endParaRPr>
        </a:p>
        <a:p>
          <a:r>
            <a:rPr lang="en-US" sz="1600" b="1" dirty="0">
              <a:solidFill>
                <a:srgbClr val="FF0000"/>
              </a:solidFill>
            </a:rPr>
            <a:t>Medical &amp;</a:t>
          </a:r>
        </a:p>
        <a:p>
          <a:r>
            <a:rPr lang="en-US" sz="1600" b="1" dirty="0">
              <a:solidFill>
                <a:srgbClr val="FF0000"/>
              </a:solidFill>
            </a:rPr>
            <a:t>SUD</a:t>
          </a:r>
        </a:p>
        <a:p>
          <a:r>
            <a:rPr lang="en-US" sz="1600" b="1" dirty="0">
              <a:solidFill>
                <a:srgbClr val="FF0000"/>
              </a:solidFill>
            </a:rPr>
            <a:t>$42 </a:t>
          </a:r>
        </a:p>
        <a:p>
          <a:endParaRPr lang="en-US" sz="1600" b="1" dirty="0">
            <a:solidFill>
              <a:srgbClr val="FF0000"/>
            </a:solidFill>
          </a:endParaRPr>
        </a:p>
      </dgm:t>
    </dgm:pt>
    <dgm:pt modelId="{1962770F-8E25-4B1A-88D0-72EF93EAFCBF}" type="parTrans" cxnId="{B26F6A01-D5C1-42AE-A864-A2A4DA015A89}">
      <dgm:prSet/>
      <dgm:spPr/>
      <dgm:t>
        <a:bodyPr/>
        <a:lstStyle/>
        <a:p>
          <a:endParaRPr lang="en-US"/>
        </a:p>
      </dgm:t>
    </dgm:pt>
    <dgm:pt modelId="{DE185B00-36EF-4EC7-B916-A2043333EFEA}" type="sibTrans" cxnId="{B26F6A01-D5C1-42AE-A864-A2A4DA015A89}">
      <dgm:prSet/>
      <dgm:spPr/>
      <dgm:t>
        <a:bodyPr/>
        <a:lstStyle/>
        <a:p>
          <a:endParaRPr lang="en-US"/>
        </a:p>
      </dgm:t>
    </dgm:pt>
    <dgm:pt modelId="{16A4D705-5F16-4CA5-9449-AFBA7A3BA13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/>
            <a:t>Medical &amp;</a:t>
          </a:r>
        </a:p>
        <a:p>
          <a:r>
            <a:rPr lang="en-US" sz="1400" b="1" dirty="0"/>
            <a:t>SUD</a:t>
          </a:r>
        </a:p>
        <a:p>
          <a:r>
            <a:rPr lang="en-US" sz="1400" b="1" dirty="0"/>
            <a:t> $20K</a:t>
          </a:r>
        </a:p>
      </dgm:t>
    </dgm:pt>
    <dgm:pt modelId="{65345E80-31BC-4A6F-9C43-EAF8B29C60A1}" type="parTrans" cxnId="{D094063C-6574-426C-AE0B-FA3864FFAB75}">
      <dgm:prSet/>
      <dgm:spPr/>
      <dgm:t>
        <a:bodyPr/>
        <a:lstStyle/>
        <a:p>
          <a:endParaRPr lang="en-US"/>
        </a:p>
      </dgm:t>
    </dgm:pt>
    <dgm:pt modelId="{DBFBB1BD-8983-4562-9BC7-26418CD6C2BE}" type="sibTrans" cxnId="{D094063C-6574-426C-AE0B-FA3864FFAB75}">
      <dgm:prSet/>
      <dgm:spPr/>
      <dgm:t>
        <a:bodyPr/>
        <a:lstStyle/>
        <a:p>
          <a:endParaRPr lang="en-US"/>
        </a:p>
      </dgm:t>
    </dgm:pt>
    <dgm:pt modelId="{D9FC77A2-80C2-429E-9288-98CA190D2E2A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u="sng" dirty="0"/>
            <a:t>NO DRUG USE</a:t>
          </a:r>
        </a:p>
        <a:p>
          <a:r>
            <a:rPr lang="en-US" sz="1800" b="1" dirty="0"/>
            <a:t>COMPLIANT with MAT = </a:t>
          </a:r>
          <a:r>
            <a:rPr lang="en-US" sz="1800" b="1" u="sng" dirty="0"/>
            <a:t>$62K </a:t>
          </a:r>
          <a:r>
            <a:rPr lang="en-US" sz="1800" b="1" u="none" dirty="0"/>
            <a:t>NET SAVING</a:t>
          </a:r>
          <a:r>
            <a:rPr lang="en-US" sz="1500" b="1" u="none" dirty="0"/>
            <a:t>S  </a:t>
          </a:r>
        </a:p>
      </dgm:t>
    </dgm:pt>
    <dgm:pt modelId="{E21B9029-D1F9-4248-A4CA-C714D77DAD91}" type="parTrans" cxnId="{FA621888-326F-4B65-B96B-A9BA02FB733C}">
      <dgm:prSet/>
      <dgm:spPr/>
      <dgm:t>
        <a:bodyPr/>
        <a:lstStyle/>
        <a:p>
          <a:endParaRPr lang="en-US"/>
        </a:p>
      </dgm:t>
    </dgm:pt>
    <dgm:pt modelId="{E10B801F-D528-4025-AF73-F7908174DC54}" type="sibTrans" cxnId="{FA621888-326F-4B65-B96B-A9BA02FB733C}">
      <dgm:prSet/>
      <dgm:spPr/>
      <dgm:t>
        <a:bodyPr/>
        <a:lstStyle/>
        <a:p>
          <a:endParaRPr lang="en-US"/>
        </a:p>
      </dgm:t>
    </dgm:pt>
    <dgm:pt modelId="{33E3E917-3146-4B3F-9CAB-FCACECB28A8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Social </a:t>
          </a:r>
        </a:p>
        <a:p>
          <a:r>
            <a:rPr lang="en-US" b="1" dirty="0"/>
            <a:t>Economic</a:t>
          </a:r>
        </a:p>
        <a:p>
          <a:r>
            <a:rPr lang="en-US" b="1" dirty="0"/>
            <a:t> $30K</a:t>
          </a:r>
        </a:p>
      </dgm:t>
    </dgm:pt>
    <dgm:pt modelId="{4BB1F237-8EE8-4464-AEA5-2450672D7BD6}" type="parTrans" cxnId="{1EC1CCA3-AC0D-4383-9848-4E31FE9CB1A2}">
      <dgm:prSet/>
      <dgm:spPr/>
      <dgm:t>
        <a:bodyPr/>
        <a:lstStyle/>
        <a:p>
          <a:endParaRPr lang="en-US"/>
        </a:p>
      </dgm:t>
    </dgm:pt>
    <dgm:pt modelId="{80F8E4FD-9BFB-4D63-B9FD-ED039C81B482}" type="sibTrans" cxnId="{1EC1CCA3-AC0D-4383-9848-4E31FE9CB1A2}">
      <dgm:prSet/>
      <dgm:spPr/>
      <dgm:t>
        <a:bodyPr/>
        <a:lstStyle/>
        <a:p>
          <a:endParaRPr lang="en-US"/>
        </a:p>
      </dgm:t>
    </dgm:pt>
    <dgm:pt modelId="{9279F21E-0F99-4772-99A5-8359DE5E8F0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Medical  &amp;</a:t>
          </a:r>
        </a:p>
        <a:p>
          <a:r>
            <a:rPr lang="en-US" b="1" dirty="0"/>
            <a:t>SUD</a:t>
          </a:r>
        </a:p>
        <a:p>
          <a:r>
            <a:rPr lang="en-US" b="1" dirty="0"/>
            <a:t>$20K</a:t>
          </a:r>
        </a:p>
      </dgm:t>
    </dgm:pt>
    <dgm:pt modelId="{61640F7C-C802-4CB1-B26F-F28257FB1FB8}" type="parTrans" cxnId="{DC3EB324-BEFA-4D12-A1D2-E2C235C19A4B}">
      <dgm:prSet/>
      <dgm:spPr/>
      <dgm:t>
        <a:bodyPr/>
        <a:lstStyle/>
        <a:p>
          <a:endParaRPr lang="en-US"/>
        </a:p>
      </dgm:t>
    </dgm:pt>
    <dgm:pt modelId="{3E089C71-FA6D-4892-A932-416BAB152531}" type="sibTrans" cxnId="{DC3EB324-BEFA-4D12-A1D2-E2C235C19A4B}">
      <dgm:prSet/>
      <dgm:spPr/>
      <dgm:t>
        <a:bodyPr/>
        <a:lstStyle/>
        <a:p>
          <a:endParaRPr lang="en-US"/>
        </a:p>
      </dgm:t>
    </dgm:pt>
    <dgm:pt modelId="{DB495CAC-A09F-429D-8ECC-7AA084C766AE}" type="pres">
      <dgm:prSet presAssocID="{5E739461-5AB3-4FD2-8CCE-3E2623CCB52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17DD479-05D1-401E-A9EA-0C1914D554FF}" type="pres">
      <dgm:prSet presAssocID="{5E739461-5AB3-4FD2-8CCE-3E2623CCB52B}" presName="outerBox" presStyleCnt="0"/>
      <dgm:spPr/>
    </dgm:pt>
    <dgm:pt modelId="{512DCDD2-D5FD-42D7-801E-721FCDB24EAA}" type="pres">
      <dgm:prSet presAssocID="{5E739461-5AB3-4FD2-8CCE-3E2623CCB52B}" presName="outerBoxParent" presStyleLbl="node1" presStyleIdx="0" presStyleCnt="3" custLinFactNeighborX="797"/>
      <dgm:spPr/>
    </dgm:pt>
    <dgm:pt modelId="{9316CA15-A523-4CD1-B88C-5CF4167093A5}" type="pres">
      <dgm:prSet presAssocID="{5E739461-5AB3-4FD2-8CCE-3E2623CCB52B}" presName="outerBoxChildren" presStyleCnt="0"/>
      <dgm:spPr/>
    </dgm:pt>
    <dgm:pt modelId="{0984379B-3491-4A44-907A-04860759A6D3}" type="pres">
      <dgm:prSet presAssocID="{C3B057CC-76CD-4AF8-AB7C-20FCE625F4B0}" presName="oChild" presStyleLbl="fgAcc1" presStyleIdx="0" presStyleCnt="9">
        <dgm:presLayoutVars>
          <dgm:bulletEnabled val="1"/>
        </dgm:presLayoutVars>
      </dgm:prSet>
      <dgm:spPr/>
    </dgm:pt>
    <dgm:pt modelId="{0DE88ED8-5A62-403F-A369-409F975A1590}" type="pres">
      <dgm:prSet presAssocID="{7247ACA3-E4B5-4428-975A-FD87A9167C3D}" presName="outerSibTrans" presStyleCnt="0"/>
      <dgm:spPr/>
    </dgm:pt>
    <dgm:pt modelId="{22CEBE2C-61D4-44CD-B59A-A2DB45B744BE}" type="pres">
      <dgm:prSet presAssocID="{C9D4D4DC-8706-47A0-AFE2-46749EB322CA}" presName="oChild" presStyleLbl="fgAcc1" presStyleIdx="1" presStyleCnt="9">
        <dgm:presLayoutVars>
          <dgm:bulletEnabled val="1"/>
        </dgm:presLayoutVars>
      </dgm:prSet>
      <dgm:spPr/>
    </dgm:pt>
    <dgm:pt modelId="{E7A7ADB5-72B7-470B-B4BA-9ACEA2CE91FE}" type="pres">
      <dgm:prSet presAssocID="{26F94558-87FC-4787-80AA-A3F231457618}" presName="outerSibTrans" presStyleCnt="0"/>
      <dgm:spPr/>
    </dgm:pt>
    <dgm:pt modelId="{8178DEF5-8F55-4A9E-95BD-E77C8CC6B7A8}" type="pres">
      <dgm:prSet presAssocID="{FE3B2218-BC51-4D87-AA4C-6CEB7DA147F4}" presName="oChild" presStyleLbl="fgAcc1" presStyleIdx="2" presStyleCnt="9">
        <dgm:presLayoutVars>
          <dgm:bulletEnabled val="1"/>
        </dgm:presLayoutVars>
      </dgm:prSet>
      <dgm:spPr/>
    </dgm:pt>
    <dgm:pt modelId="{8B8E63ED-2451-4A63-B942-488C8B12C856}" type="pres">
      <dgm:prSet presAssocID="{5E739461-5AB3-4FD2-8CCE-3E2623CCB52B}" presName="middleBox" presStyleCnt="0"/>
      <dgm:spPr/>
    </dgm:pt>
    <dgm:pt modelId="{08FB33F4-8CDB-4561-AC8B-70013A08767C}" type="pres">
      <dgm:prSet presAssocID="{5E739461-5AB3-4FD2-8CCE-3E2623CCB52B}" presName="middleBoxParent" presStyleLbl="node1" presStyleIdx="1" presStyleCnt="3"/>
      <dgm:spPr/>
    </dgm:pt>
    <dgm:pt modelId="{D1117FF4-137B-48B9-8728-73E6B328289A}" type="pres">
      <dgm:prSet presAssocID="{5E739461-5AB3-4FD2-8CCE-3E2623CCB52B}" presName="middleBoxChildren" presStyleCnt="0"/>
      <dgm:spPr/>
    </dgm:pt>
    <dgm:pt modelId="{AB2D6766-58FF-4FFE-977F-9317BCA183FB}" type="pres">
      <dgm:prSet presAssocID="{809B85AF-ACF3-436A-97C0-F423CE3A2025}" presName="mChild" presStyleLbl="fgAcc1" presStyleIdx="3" presStyleCnt="9" custScaleY="136455">
        <dgm:presLayoutVars>
          <dgm:bulletEnabled val="1"/>
        </dgm:presLayoutVars>
      </dgm:prSet>
      <dgm:spPr/>
    </dgm:pt>
    <dgm:pt modelId="{DC381A66-49F7-441B-9EDB-82E9A64B72F2}" type="pres">
      <dgm:prSet presAssocID="{9F6D9D23-89A8-4874-9ABD-3FBB893B9D31}" presName="middleSibTrans" presStyleCnt="0"/>
      <dgm:spPr/>
    </dgm:pt>
    <dgm:pt modelId="{F979BA86-2470-4EF1-8766-093B6390EDBD}" type="pres">
      <dgm:prSet presAssocID="{A60EACF5-40BA-4A16-9958-BF5A40F1A322}" presName="mChild" presStyleLbl="fgAcc1" presStyleIdx="4" presStyleCnt="9" custScaleY="128631">
        <dgm:presLayoutVars>
          <dgm:bulletEnabled val="1"/>
        </dgm:presLayoutVars>
      </dgm:prSet>
      <dgm:spPr/>
    </dgm:pt>
    <dgm:pt modelId="{B4E4D089-EDB9-4FF5-A31F-C8EA3E5984CD}" type="pres">
      <dgm:prSet presAssocID="{49147983-00CC-4BC5-8B7C-6F599897BEEC}" presName="middleSibTrans" presStyleCnt="0"/>
      <dgm:spPr/>
    </dgm:pt>
    <dgm:pt modelId="{3F8AF20E-B0B2-4DD6-8CA7-5DE7DE363691}" type="pres">
      <dgm:prSet presAssocID="{16A4D705-5F16-4CA5-9449-AFBA7A3BA135}" presName="mChild" presStyleLbl="fgAcc1" presStyleIdx="5" presStyleCnt="9" custScaleY="144726" custLinFactNeighborX="-211" custLinFactNeighborY="-32459">
        <dgm:presLayoutVars>
          <dgm:bulletEnabled val="1"/>
        </dgm:presLayoutVars>
      </dgm:prSet>
      <dgm:spPr/>
    </dgm:pt>
    <dgm:pt modelId="{E4B23370-6B1A-4A6A-987E-266BFA54B3F1}" type="pres">
      <dgm:prSet presAssocID="{5E739461-5AB3-4FD2-8CCE-3E2623CCB52B}" presName="centerBox" presStyleCnt="0"/>
      <dgm:spPr/>
    </dgm:pt>
    <dgm:pt modelId="{9D064B0F-F9F5-4BAB-98A7-FD5243347C13}" type="pres">
      <dgm:prSet presAssocID="{5E739461-5AB3-4FD2-8CCE-3E2623CCB52B}" presName="centerBoxParent" presStyleLbl="node1" presStyleIdx="2" presStyleCnt="3"/>
      <dgm:spPr/>
    </dgm:pt>
    <dgm:pt modelId="{001637D7-B15E-4D64-8897-3774125B36DB}" type="pres">
      <dgm:prSet presAssocID="{5E739461-5AB3-4FD2-8CCE-3E2623CCB52B}" presName="centerBoxChildren" presStyleCnt="0"/>
      <dgm:spPr/>
    </dgm:pt>
    <dgm:pt modelId="{FFD679F5-5D94-4B96-9CBE-B1C458C2AAFA}" type="pres">
      <dgm:prSet presAssocID="{255AC4D1-5200-410A-99C5-B865A6E2BC2D}" presName="cChild" presStyleLbl="fgAcc1" presStyleIdx="6" presStyleCnt="9">
        <dgm:presLayoutVars>
          <dgm:bulletEnabled val="1"/>
        </dgm:presLayoutVars>
      </dgm:prSet>
      <dgm:spPr/>
    </dgm:pt>
    <dgm:pt modelId="{7C3FF123-FA07-4426-B6DA-12B7AD25F774}" type="pres">
      <dgm:prSet presAssocID="{9EA2D1CD-9B9A-44B9-8D23-5F953BA57C3C}" presName="centerSibTrans" presStyleCnt="0"/>
      <dgm:spPr/>
    </dgm:pt>
    <dgm:pt modelId="{DC220E79-509A-4CF3-8D91-63261B25CC36}" type="pres">
      <dgm:prSet presAssocID="{33E3E917-3146-4B3F-9CAB-FCACECB28A80}" presName="cChild" presStyleLbl="fgAcc1" presStyleIdx="7" presStyleCnt="9">
        <dgm:presLayoutVars>
          <dgm:bulletEnabled val="1"/>
        </dgm:presLayoutVars>
      </dgm:prSet>
      <dgm:spPr/>
    </dgm:pt>
    <dgm:pt modelId="{722E1CD8-60DC-4ED3-B652-2B3B18D1803A}" type="pres">
      <dgm:prSet presAssocID="{80F8E4FD-9BFB-4D63-B9FD-ED039C81B482}" presName="centerSibTrans" presStyleCnt="0"/>
      <dgm:spPr/>
    </dgm:pt>
    <dgm:pt modelId="{8557E6E7-DA2C-47F5-BE23-6A691E9921A7}" type="pres">
      <dgm:prSet presAssocID="{9279F21E-0F99-4772-99A5-8359DE5E8F08}" presName="cChild" presStyleLbl="fgAcc1" presStyleIdx="8" presStyleCnt="9">
        <dgm:presLayoutVars>
          <dgm:bulletEnabled val="1"/>
        </dgm:presLayoutVars>
      </dgm:prSet>
      <dgm:spPr/>
    </dgm:pt>
  </dgm:ptLst>
  <dgm:cxnLst>
    <dgm:cxn modelId="{B26F6A01-D5C1-42AE-A864-A2A4DA015A89}" srcId="{F329FF07-1C16-4349-9F45-555823AE3E49}" destId="{FE3B2218-BC51-4D87-AA4C-6CEB7DA147F4}" srcOrd="2" destOrd="0" parTransId="{1962770F-8E25-4B1A-88D0-72EF93EAFCBF}" sibTransId="{DE185B00-36EF-4EC7-B916-A2043333EFEA}"/>
    <dgm:cxn modelId="{81197301-1934-4653-B55C-B78FAFA59094}" type="presOf" srcId="{C9D4D4DC-8706-47A0-AFE2-46749EB322CA}" destId="{22CEBE2C-61D4-44CD-B59A-A2DB45B744BE}" srcOrd="0" destOrd="0" presId="urn:microsoft.com/office/officeart/2005/8/layout/target2"/>
    <dgm:cxn modelId="{5EEA7C13-EE5A-49DE-B240-EB9026E600A9}" type="presOf" srcId="{9279F21E-0F99-4772-99A5-8359DE5E8F08}" destId="{8557E6E7-DA2C-47F5-BE23-6A691E9921A7}" srcOrd="0" destOrd="0" presId="urn:microsoft.com/office/officeart/2005/8/layout/target2"/>
    <dgm:cxn modelId="{DC3EB324-BEFA-4D12-A1D2-E2C235C19A4B}" srcId="{D9FC77A2-80C2-429E-9288-98CA190D2E2A}" destId="{9279F21E-0F99-4772-99A5-8359DE5E8F08}" srcOrd="2" destOrd="0" parTransId="{61640F7C-C802-4CB1-B26F-F28257FB1FB8}" sibTransId="{3E089C71-FA6D-4892-A932-416BAB152531}"/>
    <dgm:cxn modelId="{D4108A3B-97DD-4FD8-AA06-5934D27D8011}" type="presOf" srcId="{A60EACF5-40BA-4A16-9958-BF5A40F1A322}" destId="{F979BA86-2470-4EF1-8766-093B6390EDBD}" srcOrd="0" destOrd="0" presId="urn:microsoft.com/office/officeart/2005/8/layout/target2"/>
    <dgm:cxn modelId="{D094063C-6574-426C-AE0B-FA3864FFAB75}" srcId="{772564EF-342C-478D-B303-6AF71366D873}" destId="{16A4D705-5F16-4CA5-9449-AFBA7A3BA135}" srcOrd="2" destOrd="0" parTransId="{65345E80-31BC-4A6F-9C43-EAF8B29C60A1}" sibTransId="{DBFBB1BD-8983-4562-9BC7-26418CD6C2BE}"/>
    <dgm:cxn modelId="{80F92240-EF1C-41FA-9324-2222B82990F3}" srcId="{5E739461-5AB3-4FD2-8CCE-3E2623CCB52B}" destId="{772564EF-342C-478D-B303-6AF71366D873}" srcOrd="1" destOrd="0" parTransId="{88909E89-4939-4BDD-A8D6-283FC1D64433}" sibTransId="{E7B95529-549A-4492-B75E-180795D80D5E}"/>
    <dgm:cxn modelId="{AB2B6A60-D493-44C9-A790-B0EF2962C0D3}" srcId="{F329FF07-1C16-4349-9F45-555823AE3E49}" destId="{C9D4D4DC-8706-47A0-AFE2-46749EB322CA}" srcOrd="1" destOrd="0" parTransId="{3A1CCADB-8C4A-434A-81CE-0FF7498E993F}" sibTransId="{26F94558-87FC-4787-80AA-A3F231457618}"/>
    <dgm:cxn modelId="{B9D92645-9A60-4462-9FC8-7ED8686CF25A}" srcId="{D9FC77A2-80C2-429E-9288-98CA190D2E2A}" destId="{255AC4D1-5200-410A-99C5-B865A6E2BC2D}" srcOrd="0" destOrd="0" parTransId="{EE6FDE69-7207-4A89-A689-36E070DAF9E0}" sibTransId="{9EA2D1CD-9B9A-44B9-8D23-5F953BA57C3C}"/>
    <dgm:cxn modelId="{21175045-8FE7-4C02-A39A-127521A8E256}" srcId="{5E739461-5AB3-4FD2-8CCE-3E2623CCB52B}" destId="{F329FF07-1C16-4349-9F45-555823AE3E49}" srcOrd="0" destOrd="0" parTransId="{DC7FEB98-1FCF-470B-A2A6-93AEA2BD44DF}" sibTransId="{0ADCE03C-9445-4773-A85F-C9D8A3D406B7}"/>
    <dgm:cxn modelId="{471CBA66-2899-46D5-8520-9125F0A9064A}" type="presOf" srcId="{C3B057CC-76CD-4AF8-AB7C-20FCE625F4B0}" destId="{0984379B-3491-4A44-907A-04860759A6D3}" srcOrd="0" destOrd="0" presId="urn:microsoft.com/office/officeart/2005/8/layout/target2"/>
    <dgm:cxn modelId="{F18BDE51-34BA-436A-AF25-545ABD16A5C8}" type="presOf" srcId="{5E739461-5AB3-4FD2-8CCE-3E2623CCB52B}" destId="{DB495CAC-A09F-429D-8ECC-7AA084C766AE}" srcOrd="0" destOrd="0" presId="urn:microsoft.com/office/officeart/2005/8/layout/target2"/>
    <dgm:cxn modelId="{DE5DD352-B200-411A-B1CD-D5DC771174EE}" type="presOf" srcId="{F329FF07-1C16-4349-9F45-555823AE3E49}" destId="{512DCDD2-D5FD-42D7-801E-721FCDB24EAA}" srcOrd="0" destOrd="0" presId="urn:microsoft.com/office/officeart/2005/8/layout/target2"/>
    <dgm:cxn modelId="{41C88778-64C0-45A9-8C7E-2DF81C5BCDE8}" srcId="{772564EF-342C-478D-B303-6AF71366D873}" destId="{809B85AF-ACF3-436A-97C0-F423CE3A2025}" srcOrd="0" destOrd="0" parTransId="{283DF862-B929-427B-B0CC-4D2BCE90A487}" sibTransId="{9F6D9D23-89A8-4874-9ABD-3FBB893B9D31}"/>
    <dgm:cxn modelId="{AF917C7B-91A8-4A11-BE0F-B8CB94BDE383}" type="presOf" srcId="{772564EF-342C-478D-B303-6AF71366D873}" destId="{08FB33F4-8CDB-4561-AC8B-70013A08767C}" srcOrd="0" destOrd="0" presId="urn:microsoft.com/office/officeart/2005/8/layout/target2"/>
    <dgm:cxn modelId="{FA621888-326F-4B65-B96B-A9BA02FB733C}" srcId="{5E739461-5AB3-4FD2-8CCE-3E2623CCB52B}" destId="{D9FC77A2-80C2-429E-9288-98CA190D2E2A}" srcOrd="2" destOrd="0" parTransId="{E21B9029-D1F9-4248-A4CA-C714D77DAD91}" sibTransId="{E10B801F-D528-4025-AF73-F7908174DC54}"/>
    <dgm:cxn modelId="{D1BBFA97-03F6-4B73-91B3-A64C5FEC9A94}" type="presOf" srcId="{255AC4D1-5200-410A-99C5-B865A6E2BC2D}" destId="{FFD679F5-5D94-4B96-9CBE-B1C458C2AAFA}" srcOrd="0" destOrd="0" presId="urn:microsoft.com/office/officeart/2005/8/layout/target2"/>
    <dgm:cxn modelId="{6CCE6B9B-7090-447A-B0D3-7AAFA4D911E7}" type="presOf" srcId="{D9FC77A2-80C2-429E-9288-98CA190D2E2A}" destId="{9D064B0F-F9F5-4BAB-98A7-FD5243347C13}" srcOrd="0" destOrd="0" presId="urn:microsoft.com/office/officeart/2005/8/layout/target2"/>
    <dgm:cxn modelId="{402F1D9E-F7F7-4768-A21D-6F10CC34F9E2}" type="presOf" srcId="{16A4D705-5F16-4CA5-9449-AFBA7A3BA135}" destId="{3F8AF20E-B0B2-4DD6-8CA7-5DE7DE363691}" srcOrd="0" destOrd="0" presId="urn:microsoft.com/office/officeart/2005/8/layout/target2"/>
    <dgm:cxn modelId="{1EC1CCA3-AC0D-4383-9848-4E31FE9CB1A2}" srcId="{D9FC77A2-80C2-429E-9288-98CA190D2E2A}" destId="{33E3E917-3146-4B3F-9CAB-FCACECB28A80}" srcOrd="1" destOrd="0" parTransId="{4BB1F237-8EE8-4464-AEA5-2450672D7BD6}" sibTransId="{80F8E4FD-9BFB-4D63-B9FD-ED039C81B482}"/>
    <dgm:cxn modelId="{A51244BC-B1BE-4446-9179-69D5355B28C4}" type="presOf" srcId="{33E3E917-3146-4B3F-9CAB-FCACECB28A80}" destId="{DC220E79-509A-4CF3-8D91-63261B25CC36}" srcOrd="0" destOrd="0" presId="urn:microsoft.com/office/officeart/2005/8/layout/target2"/>
    <dgm:cxn modelId="{280D5CCA-966C-41A6-B7A1-A29041339988}" type="presOf" srcId="{809B85AF-ACF3-436A-97C0-F423CE3A2025}" destId="{AB2D6766-58FF-4FFE-977F-9317BCA183FB}" srcOrd="0" destOrd="0" presId="urn:microsoft.com/office/officeart/2005/8/layout/target2"/>
    <dgm:cxn modelId="{902BFCCA-357C-4FA9-BBFB-DFD06D0EB0D4}" type="presOf" srcId="{FE3B2218-BC51-4D87-AA4C-6CEB7DA147F4}" destId="{8178DEF5-8F55-4A9E-95BD-E77C8CC6B7A8}" srcOrd="0" destOrd="0" presId="urn:microsoft.com/office/officeart/2005/8/layout/target2"/>
    <dgm:cxn modelId="{B8A23DCD-9163-4EA5-8CA4-BB9A4A2C0B21}" srcId="{F329FF07-1C16-4349-9F45-555823AE3E49}" destId="{C3B057CC-76CD-4AF8-AB7C-20FCE625F4B0}" srcOrd="0" destOrd="0" parTransId="{D6E541CF-057A-40EB-9C78-4EF9921FB099}" sibTransId="{7247ACA3-E4B5-4428-975A-FD87A9167C3D}"/>
    <dgm:cxn modelId="{2501D1FC-0E16-4B16-AAFE-C33CD9125A49}" srcId="{772564EF-342C-478D-B303-6AF71366D873}" destId="{A60EACF5-40BA-4A16-9958-BF5A40F1A322}" srcOrd="1" destOrd="0" parTransId="{F54E3B5F-12ED-40B7-B3F2-CA90E73111E5}" sibTransId="{49147983-00CC-4BC5-8B7C-6F599897BEEC}"/>
    <dgm:cxn modelId="{AB2A0BB3-8BC6-4487-A0E5-8AD8DD6A83BB}" type="presParOf" srcId="{DB495CAC-A09F-429D-8ECC-7AA084C766AE}" destId="{917DD479-05D1-401E-A9EA-0C1914D554FF}" srcOrd="0" destOrd="0" presId="urn:microsoft.com/office/officeart/2005/8/layout/target2"/>
    <dgm:cxn modelId="{87305184-CA78-44DB-AE13-B331E3E688CA}" type="presParOf" srcId="{917DD479-05D1-401E-A9EA-0C1914D554FF}" destId="{512DCDD2-D5FD-42D7-801E-721FCDB24EAA}" srcOrd="0" destOrd="0" presId="urn:microsoft.com/office/officeart/2005/8/layout/target2"/>
    <dgm:cxn modelId="{6731E197-7AE9-4896-B1D9-C18B90437C61}" type="presParOf" srcId="{917DD479-05D1-401E-A9EA-0C1914D554FF}" destId="{9316CA15-A523-4CD1-B88C-5CF4167093A5}" srcOrd="1" destOrd="0" presId="urn:microsoft.com/office/officeart/2005/8/layout/target2"/>
    <dgm:cxn modelId="{65B66F37-1326-41B7-B385-6999D7EDD9D3}" type="presParOf" srcId="{9316CA15-A523-4CD1-B88C-5CF4167093A5}" destId="{0984379B-3491-4A44-907A-04860759A6D3}" srcOrd="0" destOrd="0" presId="urn:microsoft.com/office/officeart/2005/8/layout/target2"/>
    <dgm:cxn modelId="{8AFCB37E-E2FB-402A-A7C8-688CB4FCB017}" type="presParOf" srcId="{9316CA15-A523-4CD1-B88C-5CF4167093A5}" destId="{0DE88ED8-5A62-403F-A369-409F975A1590}" srcOrd="1" destOrd="0" presId="urn:microsoft.com/office/officeart/2005/8/layout/target2"/>
    <dgm:cxn modelId="{8D3BB2B6-0D90-45B5-AB3D-1FEDFE1C987C}" type="presParOf" srcId="{9316CA15-A523-4CD1-B88C-5CF4167093A5}" destId="{22CEBE2C-61D4-44CD-B59A-A2DB45B744BE}" srcOrd="2" destOrd="0" presId="urn:microsoft.com/office/officeart/2005/8/layout/target2"/>
    <dgm:cxn modelId="{44E37958-54E5-4872-BEC8-E9B52DF8958F}" type="presParOf" srcId="{9316CA15-A523-4CD1-B88C-5CF4167093A5}" destId="{E7A7ADB5-72B7-470B-B4BA-9ACEA2CE91FE}" srcOrd="3" destOrd="0" presId="urn:microsoft.com/office/officeart/2005/8/layout/target2"/>
    <dgm:cxn modelId="{E1B31FB3-34FD-40EF-A52E-FF08E2286177}" type="presParOf" srcId="{9316CA15-A523-4CD1-B88C-5CF4167093A5}" destId="{8178DEF5-8F55-4A9E-95BD-E77C8CC6B7A8}" srcOrd="4" destOrd="0" presId="urn:microsoft.com/office/officeart/2005/8/layout/target2"/>
    <dgm:cxn modelId="{6FD586B6-57DC-406D-B16A-6EFCDE109189}" type="presParOf" srcId="{DB495CAC-A09F-429D-8ECC-7AA084C766AE}" destId="{8B8E63ED-2451-4A63-B942-488C8B12C856}" srcOrd="1" destOrd="0" presId="urn:microsoft.com/office/officeart/2005/8/layout/target2"/>
    <dgm:cxn modelId="{572342C2-CD1C-4F07-930B-6088ED050BDF}" type="presParOf" srcId="{8B8E63ED-2451-4A63-B942-488C8B12C856}" destId="{08FB33F4-8CDB-4561-AC8B-70013A08767C}" srcOrd="0" destOrd="0" presId="urn:microsoft.com/office/officeart/2005/8/layout/target2"/>
    <dgm:cxn modelId="{4197DB6D-1C99-4A71-A778-C5ED66EA7646}" type="presParOf" srcId="{8B8E63ED-2451-4A63-B942-488C8B12C856}" destId="{D1117FF4-137B-48B9-8728-73E6B328289A}" srcOrd="1" destOrd="0" presId="urn:microsoft.com/office/officeart/2005/8/layout/target2"/>
    <dgm:cxn modelId="{16D158AC-0D82-4240-9E56-9663C7A4122C}" type="presParOf" srcId="{D1117FF4-137B-48B9-8728-73E6B328289A}" destId="{AB2D6766-58FF-4FFE-977F-9317BCA183FB}" srcOrd="0" destOrd="0" presId="urn:microsoft.com/office/officeart/2005/8/layout/target2"/>
    <dgm:cxn modelId="{70F0ECAD-950F-40FD-ABD5-A1EC124EA6CF}" type="presParOf" srcId="{D1117FF4-137B-48B9-8728-73E6B328289A}" destId="{DC381A66-49F7-441B-9EDB-82E9A64B72F2}" srcOrd="1" destOrd="0" presId="urn:microsoft.com/office/officeart/2005/8/layout/target2"/>
    <dgm:cxn modelId="{7FE8731E-DF8E-4336-9689-691EBF902BAB}" type="presParOf" srcId="{D1117FF4-137B-48B9-8728-73E6B328289A}" destId="{F979BA86-2470-4EF1-8766-093B6390EDBD}" srcOrd="2" destOrd="0" presId="urn:microsoft.com/office/officeart/2005/8/layout/target2"/>
    <dgm:cxn modelId="{5F51797C-AA62-4E8B-866A-9DAC88B031FF}" type="presParOf" srcId="{D1117FF4-137B-48B9-8728-73E6B328289A}" destId="{B4E4D089-EDB9-4FF5-A31F-C8EA3E5984CD}" srcOrd="3" destOrd="0" presId="urn:microsoft.com/office/officeart/2005/8/layout/target2"/>
    <dgm:cxn modelId="{58D22151-3EFF-454F-BF3A-BDEB85AE1AF2}" type="presParOf" srcId="{D1117FF4-137B-48B9-8728-73E6B328289A}" destId="{3F8AF20E-B0B2-4DD6-8CA7-5DE7DE363691}" srcOrd="4" destOrd="0" presId="urn:microsoft.com/office/officeart/2005/8/layout/target2"/>
    <dgm:cxn modelId="{FD8028FE-7347-49AD-B91A-11B637A13934}" type="presParOf" srcId="{DB495CAC-A09F-429D-8ECC-7AA084C766AE}" destId="{E4B23370-6B1A-4A6A-987E-266BFA54B3F1}" srcOrd="2" destOrd="0" presId="urn:microsoft.com/office/officeart/2005/8/layout/target2"/>
    <dgm:cxn modelId="{9987BE6A-B4E7-4D0F-BEE8-4A0E5BB4175E}" type="presParOf" srcId="{E4B23370-6B1A-4A6A-987E-266BFA54B3F1}" destId="{9D064B0F-F9F5-4BAB-98A7-FD5243347C13}" srcOrd="0" destOrd="0" presId="urn:microsoft.com/office/officeart/2005/8/layout/target2"/>
    <dgm:cxn modelId="{A59858B3-BB18-4640-9F35-72E4FB229602}" type="presParOf" srcId="{E4B23370-6B1A-4A6A-987E-266BFA54B3F1}" destId="{001637D7-B15E-4D64-8897-3774125B36DB}" srcOrd="1" destOrd="0" presId="urn:microsoft.com/office/officeart/2005/8/layout/target2"/>
    <dgm:cxn modelId="{EDA6EAA6-B098-4494-B54D-2E4E81926893}" type="presParOf" srcId="{001637D7-B15E-4D64-8897-3774125B36DB}" destId="{FFD679F5-5D94-4B96-9CBE-B1C458C2AAFA}" srcOrd="0" destOrd="0" presId="urn:microsoft.com/office/officeart/2005/8/layout/target2"/>
    <dgm:cxn modelId="{8E1AB143-CD5C-4EDD-800E-11CF174D7737}" type="presParOf" srcId="{001637D7-B15E-4D64-8897-3774125B36DB}" destId="{7C3FF123-FA07-4426-B6DA-12B7AD25F774}" srcOrd="1" destOrd="0" presId="urn:microsoft.com/office/officeart/2005/8/layout/target2"/>
    <dgm:cxn modelId="{74CD6842-ED56-4DC3-A02D-24A2F227FB6B}" type="presParOf" srcId="{001637D7-B15E-4D64-8897-3774125B36DB}" destId="{DC220E79-509A-4CF3-8D91-63261B25CC36}" srcOrd="2" destOrd="0" presId="urn:microsoft.com/office/officeart/2005/8/layout/target2"/>
    <dgm:cxn modelId="{39AB9AB8-854F-4E5C-8645-791C8E14DE52}" type="presParOf" srcId="{001637D7-B15E-4D64-8897-3774125B36DB}" destId="{722E1CD8-60DC-4ED3-B652-2B3B18D1803A}" srcOrd="3" destOrd="0" presId="urn:microsoft.com/office/officeart/2005/8/layout/target2"/>
    <dgm:cxn modelId="{50A96F5C-F310-4D18-A09E-00924846EA06}" type="presParOf" srcId="{001637D7-B15E-4D64-8897-3774125B36DB}" destId="{8557E6E7-DA2C-47F5-BE23-6A691E9921A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F5C1-608E-4DE1-850B-BFD6859CE10E}">
      <dsp:nvSpPr>
        <dsp:cNvPr id="0" name=""/>
        <dsp:cNvSpPr/>
      </dsp:nvSpPr>
      <dsp:spPr>
        <a:xfrm>
          <a:off x="2539999" y="0"/>
          <a:ext cx="2540000" cy="1828800"/>
        </a:xfrm>
        <a:prstGeom prst="trapezoid">
          <a:avLst>
            <a:gd name="adj" fmla="val 69444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rgbClr val="FF0000"/>
              </a:solidFill>
            </a:rPr>
            <a:t>$7,500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ANNUAL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BUPRENORPHINE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TREATMENT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COST</a:t>
          </a:r>
        </a:p>
      </dsp:txBody>
      <dsp:txXfrm>
        <a:off x="2539999" y="0"/>
        <a:ext cx="2540000" cy="1828800"/>
      </dsp:txXfrm>
    </dsp:sp>
    <dsp:sp modelId="{06B81F99-6CC7-4182-805B-E346959BD3B4}">
      <dsp:nvSpPr>
        <dsp:cNvPr id="0" name=""/>
        <dsp:cNvSpPr/>
      </dsp:nvSpPr>
      <dsp:spPr>
        <a:xfrm>
          <a:off x="1269999" y="1828800"/>
          <a:ext cx="5080000" cy="1828800"/>
        </a:xfrm>
        <a:prstGeom prst="trapezoid">
          <a:avLst>
            <a:gd name="adj" fmla="val 69444"/>
          </a:avLst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SAVES MONEY</a:t>
          </a:r>
        </a:p>
      </dsp:txBody>
      <dsp:txXfrm>
        <a:off x="2158999" y="1828800"/>
        <a:ext cx="3302000" cy="1828800"/>
      </dsp:txXfrm>
    </dsp:sp>
    <dsp:sp modelId="{A3317DC1-CB17-445A-8202-E7CC3A0A92BC}">
      <dsp:nvSpPr>
        <dsp:cNvPr id="0" name=""/>
        <dsp:cNvSpPr/>
      </dsp:nvSpPr>
      <dsp:spPr>
        <a:xfrm>
          <a:off x="0" y="3657600"/>
          <a:ext cx="7620000" cy="1828800"/>
        </a:xfrm>
        <a:prstGeom prst="trapezoid">
          <a:avLst>
            <a:gd name="adj" fmla="val 69444"/>
          </a:avLst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$42,000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UNTREATED ANNUAL MEDICAL COSTS</a:t>
          </a:r>
        </a:p>
      </dsp:txBody>
      <dsp:txXfrm>
        <a:off x="1333499" y="3657600"/>
        <a:ext cx="4953000" cy="182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13D7-6442-4ED2-A026-37D667E06651}">
      <dsp:nvSpPr>
        <dsp:cNvPr id="0" name=""/>
        <dsp:cNvSpPr/>
      </dsp:nvSpPr>
      <dsp:spPr>
        <a:xfrm>
          <a:off x="1143000" y="0"/>
          <a:ext cx="2286000" cy="2286000"/>
        </a:xfrm>
        <a:prstGeom prst="triangle">
          <a:avLst/>
        </a:prstGeom>
        <a:solidFill>
          <a:schemeClr val="tx1"/>
        </a:solidFill>
        <a:ln w="57150"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INCREASED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JAIL &amp;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CRIMINAL JUSTICE COSTS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1714500" y="1143000"/>
        <a:ext cx="1143000" cy="1143000"/>
      </dsp:txXfrm>
    </dsp:sp>
    <dsp:sp modelId="{D43D76CD-1A24-4920-82E8-7FAACB22423B}">
      <dsp:nvSpPr>
        <dsp:cNvPr id="0" name=""/>
        <dsp:cNvSpPr/>
      </dsp:nvSpPr>
      <dsp:spPr>
        <a:xfrm>
          <a:off x="0" y="2286000"/>
          <a:ext cx="2286000" cy="2286000"/>
        </a:xfrm>
        <a:prstGeom prst="triangle">
          <a:avLst/>
        </a:prstGeom>
        <a:solidFill>
          <a:srgbClr val="FF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INCREASED ED &amp; HOSPITALIZATION HIV &amp; HEP C COSTS</a:t>
          </a:r>
        </a:p>
      </dsp:txBody>
      <dsp:txXfrm>
        <a:off x="571500" y="3429000"/>
        <a:ext cx="1143000" cy="1143000"/>
      </dsp:txXfrm>
    </dsp:sp>
    <dsp:sp modelId="{1FCAD02C-DF3B-45A1-91BE-A981F8CEA625}">
      <dsp:nvSpPr>
        <dsp:cNvPr id="0" name=""/>
        <dsp:cNvSpPr/>
      </dsp:nvSpPr>
      <dsp:spPr>
        <a:xfrm rot="10800000">
          <a:off x="2001575" y="3124196"/>
          <a:ext cx="568848" cy="354581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2143787" y="3124196"/>
        <a:ext cx="284424" cy="177290"/>
      </dsp:txXfrm>
    </dsp:sp>
    <dsp:sp modelId="{0AC93971-97F2-47FA-8F77-A5ED81391E90}">
      <dsp:nvSpPr>
        <dsp:cNvPr id="0" name=""/>
        <dsp:cNvSpPr/>
      </dsp:nvSpPr>
      <dsp:spPr>
        <a:xfrm>
          <a:off x="2286000" y="2286000"/>
          <a:ext cx="2286000" cy="2286000"/>
        </a:xfrm>
        <a:prstGeom prst="triangle">
          <a:avLst/>
        </a:prstGeom>
        <a:solidFill>
          <a:srgbClr val="FFFF00"/>
        </a:solidFill>
        <a:ln w="57150">
          <a:solidFill>
            <a:schemeClr val="bg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INCREASED COMMUNITY CRIME, UNEMPLOYMENT POOR SCHOOL PERFORMANCE, FAMILY DYSFUNCTION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tx1"/>
            </a:solidFill>
          </a:endParaRPr>
        </a:p>
      </dsp:txBody>
      <dsp:txXfrm>
        <a:off x="2857500" y="3429000"/>
        <a:ext cx="1143000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13D7-6442-4ED2-A026-37D667E06651}">
      <dsp:nvSpPr>
        <dsp:cNvPr id="0" name=""/>
        <dsp:cNvSpPr/>
      </dsp:nvSpPr>
      <dsp:spPr>
        <a:xfrm>
          <a:off x="1143000" y="-19053"/>
          <a:ext cx="2286000" cy="2286000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714500" y="1123947"/>
        <a:ext cx="1143000" cy="1143000"/>
      </dsp:txXfrm>
    </dsp:sp>
    <dsp:sp modelId="{D43D76CD-1A24-4920-82E8-7FAACB22423B}">
      <dsp:nvSpPr>
        <dsp:cNvPr id="0" name=""/>
        <dsp:cNvSpPr/>
      </dsp:nvSpPr>
      <dsp:spPr>
        <a:xfrm>
          <a:off x="0" y="2266946"/>
          <a:ext cx="2286000" cy="2286000"/>
        </a:xfrm>
        <a:prstGeom prst="triangle">
          <a:avLst/>
        </a:prstGeom>
        <a:solidFill>
          <a:srgbClr val="00B050"/>
        </a:solidFill>
        <a:ln w="571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</dsp:txBody>
      <dsp:txXfrm>
        <a:off x="571500" y="3409946"/>
        <a:ext cx="1143000" cy="1143000"/>
      </dsp:txXfrm>
    </dsp:sp>
    <dsp:sp modelId="{1FCAD02C-DF3B-45A1-91BE-A981F8CEA625}">
      <dsp:nvSpPr>
        <dsp:cNvPr id="0" name=""/>
        <dsp:cNvSpPr/>
      </dsp:nvSpPr>
      <dsp:spPr>
        <a:xfrm rot="10800000">
          <a:off x="1143000" y="2228838"/>
          <a:ext cx="2286000" cy="2362215"/>
        </a:xfrm>
        <a:prstGeom prst="triangle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1714500" y="2228838"/>
        <a:ext cx="1143000" cy="1181107"/>
      </dsp:txXfrm>
    </dsp:sp>
    <dsp:sp modelId="{0AC93971-97F2-47FA-8F77-A5ED81391E90}">
      <dsp:nvSpPr>
        <dsp:cNvPr id="0" name=""/>
        <dsp:cNvSpPr/>
      </dsp:nvSpPr>
      <dsp:spPr>
        <a:xfrm>
          <a:off x="2286000" y="2266946"/>
          <a:ext cx="2286000" cy="2286000"/>
        </a:xfrm>
        <a:prstGeom prst="triangle">
          <a:avLst/>
        </a:prstGeom>
        <a:solidFill>
          <a:srgbClr val="00B050"/>
        </a:solidFill>
        <a:ln w="571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2857500" y="3409946"/>
        <a:ext cx="11430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13D7-6442-4ED2-A026-37D667E06651}">
      <dsp:nvSpPr>
        <dsp:cNvPr id="0" name=""/>
        <dsp:cNvSpPr/>
      </dsp:nvSpPr>
      <dsp:spPr>
        <a:xfrm>
          <a:off x="999931" y="1"/>
          <a:ext cx="1981200" cy="1981200"/>
        </a:xfrm>
        <a:prstGeom prst="triangle">
          <a:avLst/>
        </a:prstGeom>
        <a:solidFill>
          <a:schemeClr val="tx1"/>
        </a:solidFill>
        <a:ln w="571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DECREASED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JAIL &amp;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CRIMINAL JUSTICE COSTS</a:t>
          </a:r>
        </a:p>
      </dsp:txBody>
      <dsp:txXfrm>
        <a:off x="1495231" y="990601"/>
        <a:ext cx="990600" cy="990600"/>
      </dsp:txXfrm>
    </dsp:sp>
    <dsp:sp modelId="{D43D76CD-1A24-4920-82E8-7FAACB22423B}">
      <dsp:nvSpPr>
        <dsp:cNvPr id="0" name=""/>
        <dsp:cNvSpPr/>
      </dsp:nvSpPr>
      <dsp:spPr>
        <a:xfrm>
          <a:off x="23318" y="2024550"/>
          <a:ext cx="1981200" cy="1981200"/>
        </a:xfrm>
        <a:prstGeom prst="triangle">
          <a:avLst/>
        </a:prstGeom>
        <a:solidFill>
          <a:srgbClr val="FF0000"/>
        </a:solidFill>
        <a:ln w="571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DECREASED ED &amp; HOSPITALIZATION HIV &amp; HEP C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COSTS</a:t>
          </a:r>
        </a:p>
      </dsp:txBody>
      <dsp:txXfrm>
        <a:off x="518618" y="3015150"/>
        <a:ext cx="990600" cy="990600"/>
      </dsp:txXfrm>
    </dsp:sp>
    <dsp:sp modelId="{1FCAD02C-DF3B-45A1-91BE-A981F8CEA625}">
      <dsp:nvSpPr>
        <dsp:cNvPr id="0" name=""/>
        <dsp:cNvSpPr/>
      </dsp:nvSpPr>
      <dsp:spPr>
        <a:xfrm rot="10800000">
          <a:off x="952521" y="2025976"/>
          <a:ext cx="2133593" cy="1981200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INCREASED MAT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OPIOID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DRUG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Rx</a:t>
          </a:r>
        </a:p>
      </dsp:txBody>
      <dsp:txXfrm rot="10800000">
        <a:off x="1485919" y="2025976"/>
        <a:ext cx="1066797" cy="990600"/>
      </dsp:txXfrm>
    </dsp:sp>
    <dsp:sp modelId="{0AC93971-97F2-47FA-8F77-A5ED81391E90}">
      <dsp:nvSpPr>
        <dsp:cNvPr id="0" name=""/>
        <dsp:cNvSpPr/>
      </dsp:nvSpPr>
      <dsp:spPr>
        <a:xfrm>
          <a:off x="2009194" y="2031405"/>
          <a:ext cx="1943874" cy="1981200"/>
        </a:xfrm>
        <a:prstGeom prst="triangle">
          <a:avLst/>
        </a:prstGeom>
        <a:solidFill>
          <a:srgbClr val="FFFF00"/>
        </a:solidFill>
        <a:ln w="5715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DECREASED COMMUNITY CRIME, UNEMPLOYM’T, POOR SCHOOL PERFORMANCE, FAMILY DYSFUNCTION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2495163" y="3022005"/>
        <a:ext cx="971937" cy="990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DCDD2-D5FD-42D7-801E-721FCDB24EAA}">
      <dsp:nvSpPr>
        <dsp:cNvPr id="0" name=""/>
        <dsp:cNvSpPr/>
      </dsp:nvSpPr>
      <dsp:spPr>
        <a:xfrm>
          <a:off x="0" y="0"/>
          <a:ext cx="6667500" cy="5334000"/>
        </a:xfrm>
        <a:prstGeom prst="roundRect">
          <a:avLst>
            <a:gd name="adj" fmla="val 85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413977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/>
            <a:t>UNITERUPPETED DRUG USE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NO TREATMENT = </a:t>
          </a:r>
          <a:r>
            <a:rPr lang="en-US" sz="2800" b="1" u="sng" kern="1200" dirty="0"/>
            <a:t>$112K TOTAL COST</a:t>
          </a:r>
        </a:p>
      </dsp:txBody>
      <dsp:txXfrm>
        <a:off x="0" y="0"/>
        <a:ext cx="6667500" cy="5334000"/>
      </dsp:txXfrm>
    </dsp:sp>
    <dsp:sp modelId="{0984379B-3491-4A44-907A-04860759A6D3}">
      <dsp:nvSpPr>
        <dsp:cNvPr id="0" name=""/>
        <dsp:cNvSpPr/>
      </dsp:nvSpPr>
      <dsp:spPr>
        <a:xfrm>
          <a:off x="166687" y="1333500"/>
          <a:ext cx="1000125" cy="12215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Criminal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Justice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$35K</a:t>
          </a:r>
        </a:p>
      </dsp:txBody>
      <dsp:txXfrm>
        <a:off x="166687" y="1333500"/>
        <a:ext cx="1000125" cy="1221506"/>
      </dsp:txXfrm>
    </dsp:sp>
    <dsp:sp modelId="{22CEBE2C-61D4-44CD-B59A-A2DB45B744BE}">
      <dsp:nvSpPr>
        <dsp:cNvPr id="0" name=""/>
        <dsp:cNvSpPr/>
      </dsp:nvSpPr>
      <dsp:spPr>
        <a:xfrm>
          <a:off x="166687" y="2587725"/>
          <a:ext cx="1000125" cy="12215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Social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Economic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$35K</a:t>
          </a:r>
        </a:p>
      </dsp:txBody>
      <dsp:txXfrm>
        <a:off x="166687" y="2587725"/>
        <a:ext cx="1000125" cy="1221506"/>
      </dsp:txXfrm>
    </dsp:sp>
    <dsp:sp modelId="{8178DEF5-8F55-4A9E-95BD-E77C8CC6B7A8}">
      <dsp:nvSpPr>
        <dsp:cNvPr id="0" name=""/>
        <dsp:cNvSpPr/>
      </dsp:nvSpPr>
      <dsp:spPr>
        <a:xfrm>
          <a:off x="166687" y="3841951"/>
          <a:ext cx="1000125" cy="12215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Medical 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SUD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$42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FF0000"/>
            </a:solidFill>
          </a:endParaRPr>
        </a:p>
      </dsp:txBody>
      <dsp:txXfrm>
        <a:off x="166687" y="3841951"/>
        <a:ext cx="1000125" cy="1221506"/>
      </dsp:txXfrm>
    </dsp:sp>
    <dsp:sp modelId="{08FB33F4-8CDB-4561-AC8B-70013A08767C}">
      <dsp:nvSpPr>
        <dsp:cNvPr id="0" name=""/>
        <dsp:cNvSpPr/>
      </dsp:nvSpPr>
      <dsp:spPr>
        <a:xfrm>
          <a:off x="1333500" y="1333500"/>
          <a:ext cx="5167312" cy="3733800"/>
        </a:xfrm>
        <a:prstGeom prst="roundRect">
          <a:avLst>
            <a:gd name="adj" fmla="val 105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370963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</a:rPr>
            <a:t>SIGNIFICANTLY REDUCED DRUG USE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HARM REDUCTION with MOUD = </a:t>
          </a:r>
          <a:r>
            <a:rPr lang="en-US" sz="2400" b="1" u="sng" kern="1200" dirty="0">
              <a:solidFill>
                <a:schemeClr val="tx1"/>
              </a:solidFill>
            </a:rPr>
            <a:t>$52K NET SAVINGS</a:t>
          </a:r>
        </a:p>
      </dsp:txBody>
      <dsp:txXfrm>
        <a:off x="1333500" y="1333500"/>
        <a:ext cx="5167312" cy="3733800"/>
      </dsp:txXfrm>
    </dsp:sp>
    <dsp:sp modelId="{AB2D6766-58FF-4FFE-977F-9317BCA183FB}">
      <dsp:nvSpPr>
        <dsp:cNvPr id="0" name=""/>
        <dsp:cNvSpPr/>
      </dsp:nvSpPr>
      <dsp:spPr>
        <a:xfrm>
          <a:off x="1462682" y="2640330"/>
          <a:ext cx="1033462" cy="69878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Criminal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Justice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$10K</a:t>
          </a:r>
        </a:p>
      </dsp:txBody>
      <dsp:txXfrm>
        <a:off x="1462682" y="2640330"/>
        <a:ext cx="1033462" cy="698784"/>
      </dsp:txXfrm>
    </dsp:sp>
    <dsp:sp modelId="{F979BA86-2470-4EF1-8766-093B6390EDBD}">
      <dsp:nvSpPr>
        <dsp:cNvPr id="0" name=""/>
        <dsp:cNvSpPr/>
      </dsp:nvSpPr>
      <dsp:spPr>
        <a:xfrm>
          <a:off x="1462682" y="3362969"/>
          <a:ext cx="1033462" cy="65871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Social Economic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$30K </a:t>
          </a:r>
        </a:p>
      </dsp:txBody>
      <dsp:txXfrm>
        <a:off x="1462682" y="3362969"/>
        <a:ext cx="1033462" cy="658717"/>
      </dsp:txXfrm>
    </dsp:sp>
    <dsp:sp modelId="{3F8AF20E-B0B2-4DD6-8CA7-5DE7DE363691}">
      <dsp:nvSpPr>
        <dsp:cNvPr id="0" name=""/>
        <dsp:cNvSpPr/>
      </dsp:nvSpPr>
      <dsp:spPr>
        <a:xfrm>
          <a:off x="1460502" y="4037799"/>
          <a:ext cx="1033462" cy="74113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Medical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SUD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$20K</a:t>
          </a:r>
        </a:p>
      </dsp:txBody>
      <dsp:txXfrm>
        <a:off x="1460502" y="4037799"/>
        <a:ext cx="1033462" cy="741139"/>
      </dsp:txXfrm>
    </dsp:sp>
    <dsp:sp modelId="{9D064B0F-F9F5-4BAB-98A7-FD5243347C13}">
      <dsp:nvSpPr>
        <dsp:cNvPr id="0" name=""/>
        <dsp:cNvSpPr/>
      </dsp:nvSpPr>
      <dsp:spPr>
        <a:xfrm>
          <a:off x="2633662" y="2667000"/>
          <a:ext cx="3700462" cy="2133600"/>
        </a:xfrm>
        <a:prstGeom prst="roundRect">
          <a:avLst>
            <a:gd name="adj" fmla="val 10500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0429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NO DRUG USE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COMPLIANT with MAT = </a:t>
          </a:r>
          <a:r>
            <a:rPr lang="en-US" sz="1800" b="1" u="sng" kern="1200" dirty="0"/>
            <a:t>$62K </a:t>
          </a:r>
          <a:r>
            <a:rPr lang="en-US" sz="1800" b="1" u="none" kern="1200" dirty="0"/>
            <a:t>NET SAVING</a:t>
          </a:r>
          <a:r>
            <a:rPr lang="en-US" sz="1500" b="1" u="none" kern="1200" dirty="0"/>
            <a:t>S  </a:t>
          </a:r>
        </a:p>
      </dsp:txBody>
      <dsp:txXfrm>
        <a:off x="2633662" y="2667000"/>
        <a:ext cx="3700462" cy="2133600"/>
      </dsp:txXfrm>
    </dsp:sp>
    <dsp:sp modelId="{FFD679F5-5D94-4B96-9CBE-B1C458C2AAFA}">
      <dsp:nvSpPr>
        <dsp:cNvPr id="0" name=""/>
        <dsp:cNvSpPr/>
      </dsp:nvSpPr>
      <dsp:spPr>
        <a:xfrm>
          <a:off x="2726174" y="3627120"/>
          <a:ext cx="1148353" cy="9601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Criminal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Justice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$0</a:t>
          </a:r>
        </a:p>
      </dsp:txBody>
      <dsp:txXfrm>
        <a:off x="2726174" y="3627120"/>
        <a:ext cx="1148353" cy="960120"/>
      </dsp:txXfrm>
    </dsp:sp>
    <dsp:sp modelId="{DC220E79-509A-4CF3-8D91-63261B25CC36}">
      <dsp:nvSpPr>
        <dsp:cNvPr id="0" name=""/>
        <dsp:cNvSpPr/>
      </dsp:nvSpPr>
      <dsp:spPr>
        <a:xfrm>
          <a:off x="3907198" y="3627120"/>
          <a:ext cx="1148353" cy="9601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Economic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$30K</a:t>
          </a:r>
        </a:p>
      </dsp:txBody>
      <dsp:txXfrm>
        <a:off x="3907198" y="3627120"/>
        <a:ext cx="1148353" cy="960120"/>
      </dsp:txXfrm>
    </dsp:sp>
    <dsp:sp modelId="{8557E6E7-DA2C-47F5-BE23-6A691E9921A7}">
      <dsp:nvSpPr>
        <dsp:cNvPr id="0" name=""/>
        <dsp:cNvSpPr/>
      </dsp:nvSpPr>
      <dsp:spPr>
        <a:xfrm>
          <a:off x="5088222" y="3627120"/>
          <a:ext cx="1148353" cy="9601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Medical 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SUD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$20K</a:t>
          </a:r>
        </a:p>
      </dsp:txBody>
      <dsp:txXfrm>
        <a:off x="5088222" y="3627120"/>
        <a:ext cx="1148353" cy="96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BF65-36B2-4F1B-881C-F9CE1BAA8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228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FFB7-F684-4907-B700-2BF13B8A61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502920"/>
          </a:xfrm>
        </p:spPr>
        <p:txBody>
          <a:bodyPr anchor="b">
            <a:noAutofit/>
          </a:bodyPr>
          <a:lstStyle>
            <a:lvl1pPr marL="320024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lang="en-US" sz="2800" b="1" kern="1200" dirty="0">
                <a:solidFill>
                  <a:schemeClr val="tx1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marL="320024" lvl="0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dirty="0"/>
              <a:t>[Insert Heading]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BFE5F-C2DA-4CB6-A1B1-3D809CA8F9B5}"/>
              </a:ext>
            </a:extLst>
          </p:cNvPr>
          <p:cNvSpPr>
            <a:spLocks noGrp="1"/>
          </p:cNvSpPr>
          <p:nvPr>
            <p:ph type="body" sz="half" idx="3" hasCustomPrompt="1"/>
          </p:nvPr>
        </p:nvSpPr>
        <p:spPr>
          <a:xfrm>
            <a:off x="4645033" y="1295400"/>
            <a:ext cx="4041775" cy="502920"/>
          </a:xfrm>
        </p:spPr>
        <p:txBody>
          <a:bodyPr anchor="b">
            <a:noAutofit/>
          </a:bodyPr>
          <a:lstStyle>
            <a:lvl1pPr marL="320024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marL="320024" lvl="0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dirty="0"/>
              <a:t>[Insert Heading]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44C07-434C-4581-8A43-8FFFF2ABB0D8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457200" y="1942238"/>
            <a:ext cx="4040188" cy="4077562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 marL="1197803" indent="0">
              <a:buNone/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8093A-43B0-48F9-A10F-7D6F274B8A4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5033" y="1942238"/>
            <a:ext cx="4041775" cy="4077562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39AF1-74B9-4BAE-89DB-6B148E2572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7550" y="6163719"/>
            <a:ext cx="542925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19800"/>
            <a:ext cx="495234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EFE8C-B120-4C4D-A041-A34EB01F39F3}"/>
              </a:ext>
            </a:extLst>
          </p:cNvPr>
          <p:cNvSpPr txBox="1"/>
          <p:nvPr userDrawn="1"/>
        </p:nvSpPr>
        <p:spPr>
          <a:xfrm>
            <a:off x="7801392" y="6208812"/>
            <a:ext cx="108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#ASAM2021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17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1E4A-D7C5-4B3B-820B-76EE63A18A4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7741-4162-4AF0-9D49-CEA844ED4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6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057400"/>
            <a:ext cx="1752600" cy="17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58695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0" y="4038600"/>
            <a:ext cx="3486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52600" y="6248400"/>
            <a:ext cx="5943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“I Have No Financial Disclosures”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1751032"/>
            <a:ext cx="6896100" cy="504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0"/>
            <a:ext cx="68961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otched Right Arrow 8"/>
          <p:cNvSpPr/>
          <p:nvPr/>
        </p:nvSpPr>
        <p:spPr>
          <a:xfrm rot="19738297">
            <a:off x="5807973" y="4491752"/>
            <a:ext cx="815340" cy="484632"/>
          </a:xfrm>
          <a:prstGeom prst="notched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200%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381C6-5B4E-4768-8D67-BCAB1D0BAA5C}"/>
              </a:ext>
            </a:extLst>
          </p:cNvPr>
          <p:cNvSpPr/>
          <p:nvPr/>
        </p:nvSpPr>
        <p:spPr>
          <a:xfrm>
            <a:off x="3225800" y="2514599"/>
            <a:ext cx="40767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HOMELESS with OPIOID USE DISORDER: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DEATHS 2016-2020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B93D8F1A-B3CC-4B77-8319-BE231F0A5542}"/>
              </a:ext>
            </a:extLst>
          </p:cNvPr>
          <p:cNvSpPr/>
          <p:nvPr/>
        </p:nvSpPr>
        <p:spPr>
          <a:xfrm rot="19925991">
            <a:off x="4903332" y="3525678"/>
            <a:ext cx="609600" cy="1873336"/>
          </a:xfrm>
          <a:prstGeom prst="curv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344" y="0"/>
            <a:ext cx="66913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3324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057400"/>
            <a:ext cx="558393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1400" y="4343400"/>
            <a:ext cx="762000" cy="25146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53400" y="3124200"/>
            <a:ext cx="762000" cy="3733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B3556E1-340C-42FE-8DAE-7996A4C2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1482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</a:rPr>
              <a:t>REVERSE ENGINEERING 401 YEARS of SYSTEMATIC OPPRESSION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4315EA4-2480-4694-BC4B-B578C1A7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040188" cy="50292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2400" dirty="0"/>
              <a:t>MASS INCARCERATION</a:t>
            </a:r>
          </a:p>
        </p:txBody>
      </p:sp>
      <p:sp>
        <p:nvSpPr>
          <p:cNvPr id="137" name="Text Placeholder 3">
            <a:extLst>
              <a:ext uri="{FF2B5EF4-FFF2-40B4-BE49-F238E27FC236}">
                <a16:creationId xmlns:a16="http://schemas.microsoft.com/office/drawing/2014/main" id="{F3F09734-6BBF-4D7E-85AB-9F6F054AB87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33" y="1295400"/>
            <a:ext cx="4041775" cy="50292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2400" dirty="0"/>
              <a:t>COMMUNITY REINTEGRATION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5052A-8921-4234-990D-4E51BEB59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588" b="2"/>
          <a:stretch/>
        </p:blipFill>
        <p:spPr bwMode="auto">
          <a:xfrm>
            <a:off x="4579676" y="1925178"/>
            <a:ext cx="4510101" cy="49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879" b="1"/>
          <a:stretch/>
        </p:blipFill>
        <p:spPr bwMode="auto">
          <a:xfrm>
            <a:off x="49017" y="1935414"/>
            <a:ext cx="4294384" cy="49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12F1B9-038B-41B1-9CED-FEE490F6D752}"/>
              </a:ext>
            </a:extLst>
          </p:cNvPr>
          <p:cNvSpPr/>
          <p:nvPr/>
        </p:nvSpPr>
        <p:spPr>
          <a:xfrm>
            <a:off x="4572000" y="1066800"/>
            <a:ext cx="4572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766"/>
            <a:ext cx="9144000" cy="105664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CHAPMAN, MD, PC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230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Current Patients on Buprenorphine: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5670"/>
            <a:ext cx="6544468" cy="54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105" y="2358189"/>
            <a:ext cx="5293894" cy="449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44469" y="1415670"/>
            <a:ext cx="601580" cy="9425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6049" y="1415670"/>
            <a:ext cx="601580" cy="9425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7629" y="1415670"/>
            <a:ext cx="601580" cy="9425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8515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95300"/>
            <a:ext cx="78105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8EFCE2-A9F7-4170-8217-AC6489EA4FD1}"/>
              </a:ext>
            </a:extLst>
          </p:cNvPr>
          <p:cNvSpPr/>
          <p:nvPr/>
        </p:nvSpPr>
        <p:spPr>
          <a:xfrm>
            <a:off x="2057400" y="1905000"/>
            <a:ext cx="5029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WASHINGTON, DC as a Generic Exemplar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4DF455-B2DD-4626-8B73-46674F30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9" y="-76200"/>
            <a:ext cx="9144000" cy="693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085B02-1EC5-4954-8BAC-7D394403F63F}"/>
              </a:ext>
            </a:extLst>
          </p:cNvPr>
          <p:cNvSpPr/>
          <p:nvPr/>
        </p:nvSpPr>
        <p:spPr>
          <a:xfrm>
            <a:off x="2209800" y="2667000"/>
            <a:ext cx="4953000" cy="4572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BUPRENORPHINE MEDICATION DIVIDE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EC280-DECF-4D9C-803C-D48B05C78FD9}"/>
              </a:ext>
            </a:extLst>
          </p:cNvPr>
          <p:cNvSpPr/>
          <p:nvPr/>
        </p:nvSpPr>
        <p:spPr>
          <a:xfrm>
            <a:off x="152400" y="13716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3C16B-8B3D-406E-99E2-9A87DC411C07}"/>
              </a:ext>
            </a:extLst>
          </p:cNvPr>
          <p:cNvSpPr/>
          <p:nvPr/>
        </p:nvSpPr>
        <p:spPr>
          <a:xfrm>
            <a:off x="4730578" y="571500"/>
            <a:ext cx="24384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27B3B3-067C-4BBE-802E-7B2EC887FFDF}"/>
              </a:ext>
            </a:extLst>
          </p:cNvPr>
          <p:cNvCxnSpPr/>
          <p:nvPr/>
        </p:nvCxnSpPr>
        <p:spPr>
          <a:xfrm>
            <a:off x="838200" y="1828800"/>
            <a:ext cx="5257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874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48200" y="4038600"/>
            <a:ext cx="4495800" cy="1143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228600" y="2895600"/>
            <a:ext cx="4191000" cy="3657600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ANNUAL NET SAVINGS to the FEDERAL GOVERNMENT by EXPANDING BUPRENORPINE TREATMENT NPs, PAs, etc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57435-552C-4E62-8F24-F41A87890876}"/>
              </a:ext>
            </a:extLst>
          </p:cNvPr>
          <p:cNvSpPr/>
          <p:nvPr/>
        </p:nvSpPr>
        <p:spPr>
          <a:xfrm>
            <a:off x="2163416" y="1600200"/>
            <a:ext cx="4762501" cy="609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Federal </a:t>
            </a:r>
            <a:r>
              <a:rPr lang="en-US" sz="2400" b="1">
                <a:solidFill>
                  <a:schemeClr val="bg1"/>
                </a:solidFill>
              </a:rPr>
              <a:t>Register November </a:t>
            </a:r>
            <a:r>
              <a:rPr lang="en-US" sz="2400" b="1" dirty="0">
                <a:solidFill>
                  <a:schemeClr val="bg1"/>
                </a:solidFill>
              </a:rPr>
              <a:t>2, 2020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4915" y="4267200"/>
            <a:ext cx="3439085" cy="1713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143000"/>
            <a:ext cx="3200400" cy="2109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5000" y="42672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-1"/>
            <a:ext cx="9143999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Edwin C. Chapman, MD, PC © 2021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066800"/>
            <a:ext cx="3505199" cy="2196777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7848600" y="1371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57150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54864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52400"/>
            <a:ext cx="9086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8250"/>
            <a:ext cx="86868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2200" cy="199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6400" y="1066800"/>
            <a:ext cx="1981200" cy="1143000"/>
          </a:xfrm>
          <a:prstGeom prst="rect">
            <a:avLst/>
          </a:prstGeom>
          <a:solidFill>
            <a:srgbClr val="722A28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50% INCREASE in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OVERDOSE DEATHS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DUE to SYNTHETIC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OPIOIDS (FENTANYL)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1828800"/>
            <a:ext cx="35052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0" y="2133600"/>
            <a:ext cx="39624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62600" y="2209800"/>
            <a:ext cx="152400" cy="2362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43600" y="2209800"/>
            <a:ext cx="5334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2209800"/>
            <a:ext cx="609600" cy="1447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667000" y="2133600"/>
            <a:ext cx="2819400" cy="2133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05200" y="2209800"/>
            <a:ext cx="1981200" cy="2667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29200" y="2133600"/>
            <a:ext cx="533400" cy="1143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562600" y="2209800"/>
            <a:ext cx="152400" cy="2362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828800" y="2133600"/>
            <a:ext cx="3657600" cy="3429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71488"/>
            <a:ext cx="7848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04792"/>
          </a:xfr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TOTAL IMPACT of an INDIVIDUAL PATIENT on COMMUNITY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876800" y="1447800"/>
          <a:ext cx="396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/>
          <p:cNvSpPr/>
          <p:nvPr/>
        </p:nvSpPr>
        <p:spPr>
          <a:xfrm>
            <a:off x="4876800" y="5486400"/>
            <a:ext cx="39624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COST SAVINGS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1600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EDWIN C CHAPMAN, MD © 2017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54CDF6D-8134-41EF-90F8-D32D1C18ABD7}"/>
              </a:ext>
            </a:extLst>
          </p:cNvPr>
          <p:cNvSpPr txBox="1">
            <a:spLocks/>
          </p:cNvSpPr>
          <p:nvPr/>
        </p:nvSpPr>
        <p:spPr>
          <a:xfrm>
            <a:off x="3547967" y="2362200"/>
            <a:ext cx="2048067" cy="34335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SILOED COSTS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7BD1A5-73F6-4577-8DB7-098858F2447E}"/>
              </a:ext>
            </a:extLst>
          </p:cNvPr>
          <p:cNvCxnSpPr>
            <a:cxnSpLocks/>
          </p:cNvCxnSpPr>
          <p:nvPr/>
        </p:nvCxnSpPr>
        <p:spPr>
          <a:xfrm flipH="1" flipV="1">
            <a:off x="2743201" y="2120420"/>
            <a:ext cx="804766" cy="239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D513517-D6AB-4E0E-A43C-541B5CDA337A}"/>
              </a:ext>
            </a:extLst>
          </p:cNvPr>
          <p:cNvCxnSpPr>
            <a:cxnSpLocks/>
          </p:cNvCxnSpPr>
          <p:nvPr/>
        </p:nvCxnSpPr>
        <p:spPr>
          <a:xfrm>
            <a:off x="4876798" y="2863821"/>
            <a:ext cx="381002" cy="15587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DBA36AE-11F3-4EC7-BD21-6D86D546BD19}"/>
              </a:ext>
            </a:extLst>
          </p:cNvPr>
          <p:cNvCxnSpPr>
            <a:cxnSpLocks/>
          </p:cNvCxnSpPr>
          <p:nvPr/>
        </p:nvCxnSpPr>
        <p:spPr>
          <a:xfrm flipH="1">
            <a:off x="3886200" y="2863821"/>
            <a:ext cx="457200" cy="1558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C1A79D-AC2F-439E-B1A1-8585E3F85354}"/>
              </a:ext>
            </a:extLst>
          </p:cNvPr>
          <p:cNvCxnSpPr>
            <a:cxnSpLocks/>
          </p:cNvCxnSpPr>
          <p:nvPr/>
        </p:nvCxnSpPr>
        <p:spPr>
          <a:xfrm flipV="1">
            <a:off x="5638800" y="2120420"/>
            <a:ext cx="762000" cy="2398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btitle 2">
            <a:extLst>
              <a:ext uri="{FF2B5EF4-FFF2-40B4-BE49-F238E27FC236}">
                <a16:creationId xmlns:a16="http://schemas.microsoft.com/office/drawing/2014/main" id="{DD4A38F8-B06D-444D-9A93-090413C2B6B5}"/>
              </a:ext>
            </a:extLst>
          </p:cNvPr>
          <p:cNvSpPr txBox="1">
            <a:spLocks/>
          </p:cNvSpPr>
          <p:nvPr/>
        </p:nvSpPr>
        <p:spPr>
          <a:xfrm>
            <a:off x="990600" y="1022379"/>
            <a:ext cx="2743200" cy="3433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UNTREATED PATIENT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C0C37C57-04A2-430F-98CD-C5B3E1874382}"/>
              </a:ext>
            </a:extLst>
          </p:cNvPr>
          <p:cNvSpPr txBox="1">
            <a:spLocks/>
          </p:cNvSpPr>
          <p:nvPr/>
        </p:nvSpPr>
        <p:spPr>
          <a:xfrm>
            <a:off x="5410200" y="999318"/>
            <a:ext cx="2667000" cy="372282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PATIENT IN TREATMENT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D12789F-B416-4B85-9F6F-DBAA9C5E843D}"/>
              </a:ext>
            </a:extLst>
          </p:cNvPr>
          <p:cNvSpPr/>
          <p:nvPr/>
        </p:nvSpPr>
        <p:spPr>
          <a:xfrm>
            <a:off x="1142999" y="1593880"/>
            <a:ext cx="2286001" cy="2159483"/>
          </a:xfrm>
          <a:prstGeom prst="triangle">
            <a:avLst>
              <a:gd name="adj" fmla="val 50313"/>
            </a:avLst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$35K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317EFF5-D8B6-46C5-9684-0628C7E7F1F1}"/>
              </a:ext>
            </a:extLst>
          </p:cNvPr>
          <p:cNvSpPr/>
          <p:nvPr/>
        </p:nvSpPr>
        <p:spPr>
          <a:xfrm>
            <a:off x="-20379" y="3936516"/>
            <a:ext cx="2286001" cy="2159483"/>
          </a:xfrm>
          <a:prstGeom prst="triangle">
            <a:avLst>
              <a:gd name="adj" fmla="val 51083"/>
            </a:avLst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$42K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F074D64-6B24-45C5-803E-AE888A145A55}"/>
              </a:ext>
            </a:extLst>
          </p:cNvPr>
          <p:cNvSpPr/>
          <p:nvPr/>
        </p:nvSpPr>
        <p:spPr>
          <a:xfrm>
            <a:off x="2269948" y="3892320"/>
            <a:ext cx="2286001" cy="2159483"/>
          </a:xfrm>
          <a:prstGeom prst="triangle">
            <a:avLst>
              <a:gd name="adj" fmla="val 50313"/>
            </a:avLst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$35K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A956646-9544-450E-92EE-7932E080A172}"/>
              </a:ext>
            </a:extLst>
          </p:cNvPr>
          <p:cNvSpPr/>
          <p:nvPr/>
        </p:nvSpPr>
        <p:spPr>
          <a:xfrm flipV="1">
            <a:off x="5829299" y="3455371"/>
            <a:ext cx="2095501" cy="1922823"/>
          </a:xfrm>
          <a:prstGeom prst="triangle">
            <a:avLst>
              <a:gd name="adj" fmla="val 48565"/>
            </a:avLst>
          </a:prstGeom>
          <a:solidFill>
            <a:srgbClr val="00B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C5CA43-AA5E-469E-B50C-B7F1F607A5BD}"/>
              </a:ext>
            </a:extLst>
          </p:cNvPr>
          <p:cNvSpPr/>
          <p:nvPr/>
        </p:nvSpPr>
        <p:spPr>
          <a:xfrm>
            <a:off x="6019800" y="3455370"/>
            <a:ext cx="1904999" cy="12690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$50-60K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With Rx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44BE4C-0F4B-43D1-893B-2A026D7B6FCC}"/>
              </a:ext>
            </a:extLst>
          </p:cNvPr>
          <p:cNvSpPr/>
          <p:nvPr/>
        </p:nvSpPr>
        <p:spPr>
          <a:xfrm>
            <a:off x="1601725" y="3845006"/>
            <a:ext cx="1338834" cy="140798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TOTALCOST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$112K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057400" y="3429000"/>
            <a:ext cx="484632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14320949">
            <a:off x="1265579" y="4839928"/>
            <a:ext cx="484632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7640143">
            <a:off x="2819400" y="4800600"/>
            <a:ext cx="484632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2590800" y="1828800"/>
            <a:ext cx="3962400" cy="3886200"/>
          </a:xfrm>
          <a:prstGeom prst="triangle">
            <a:avLst>
              <a:gd name="adj" fmla="val 496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-Right Arrow 24"/>
          <p:cNvSpPr/>
          <p:nvPr/>
        </p:nvSpPr>
        <p:spPr>
          <a:xfrm>
            <a:off x="3048000" y="3581400"/>
            <a:ext cx="3124200" cy="14478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Every $1  Spent on Treatment Saves $7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1600" y="2057400"/>
            <a:ext cx="17526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Criminal Costs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5791200"/>
            <a:ext cx="17526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Medical Costs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90800" y="5715000"/>
            <a:ext cx="17526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 Costs</a:t>
            </a:r>
          </a:p>
        </p:txBody>
      </p:sp>
    </p:spTree>
    <p:extLst>
      <p:ext uri="{BB962C8B-B14F-4D97-AF65-F5344CB8AC3E}">
        <p14:creationId xmlns:p14="http://schemas.microsoft.com/office/powerpoint/2010/main" val="39891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HARM REDUCTION-LOSS MITIGATION MODEL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using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MEDICATION for OPIOID USE DISORDER (MOUD)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70000" y="1524000"/>
          <a:ext cx="66675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251C57-9D6C-41B5-8933-2AC147499684}"/>
              </a:ext>
            </a:extLst>
          </p:cNvPr>
          <p:cNvSpPr/>
          <p:nvPr/>
        </p:nvSpPr>
        <p:spPr>
          <a:xfrm>
            <a:off x="7696200" y="6172200"/>
            <a:ext cx="1447800" cy="685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Edwin C. Chapman, MD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Chief Medical Officer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Home Development Group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2018</a:t>
            </a:r>
          </a:p>
        </p:txBody>
      </p:sp>
    </p:spTree>
    <p:extLst>
      <p:ext uri="{BB962C8B-B14F-4D97-AF65-F5344CB8AC3E}">
        <p14:creationId xmlns:p14="http://schemas.microsoft.com/office/powerpoint/2010/main" val="51259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5D36DA-0F4B-4F14-B3AB-A74FADCAB46F}"/>
              </a:ext>
            </a:extLst>
          </p:cNvPr>
          <p:cNvSpPr/>
          <p:nvPr/>
        </p:nvSpPr>
        <p:spPr>
          <a:xfrm>
            <a:off x="0" y="-45308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85BB24-A094-4C64-9E6D-4B5F060D2DD9}"/>
              </a:ext>
            </a:extLst>
          </p:cNvPr>
          <p:cNvSpPr/>
          <p:nvPr/>
        </p:nvSpPr>
        <p:spPr>
          <a:xfrm>
            <a:off x="533400" y="2667000"/>
            <a:ext cx="2209800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KNOWLEDGABLE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SPECIALTY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NETWORK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B51B137-965B-49B6-92CB-5E9EF8E4654A}"/>
              </a:ext>
            </a:extLst>
          </p:cNvPr>
          <p:cNvSpPr/>
          <p:nvPr/>
        </p:nvSpPr>
        <p:spPr>
          <a:xfrm>
            <a:off x="3742267" y="2853266"/>
            <a:ext cx="1920216" cy="1642533"/>
          </a:xfrm>
          <a:prstGeom prst="triangle">
            <a:avLst>
              <a:gd name="adj" fmla="val 49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  <a:p>
            <a:pPr algn="ctr"/>
            <a:r>
              <a:rPr lang="en-US" sz="6600" dirty="0"/>
              <a:t>$</a:t>
            </a:r>
          </a:p>
          <a:p>
            <a:pPr algn="ctr"/>
            <a:endParaRPr lang="en-US" sz="6600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DA5B2604-64F2-414E-AC32-681E2B026B67}"/>
              </a:ext>
            </a:extLst>
          </p:cNvPr>
          <p:cNvSpPr/>
          <p:nvPr/>
        </p:nvSpPr>
        <p:spPr>
          <a:xfrm>
            <a:off x="5589372" y="3352800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B5297-3CB9-42A4-8F34-4E04CD0B2C02}"/>
              </a:ext>
            </a:extLst>
          </p:cNvPr>
          <p:cNvSpPr/>
          <p:nvPr/>
        </p:nvSpPr>
        <p:spPr>
          <a:xfrm>
            <a:off x="0" y="-25743"/>
            <a:ext cx="91440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RYAN WHITE CARVEOUT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C1D35B36-1163-43F6-A134-90CC6EABA4A9}"/>
              </a:ext>
            </a:extLst>
          </p:cNvPr>
          <p:cNvSpPr/>
          <p:nvPr/>
        </p:nvSpPr>
        <p:spPr>
          <a:xfrm>
            <a:off x="2916194" y="3352800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D56F7-712D-4F74-83E5-72DAB3912CAA}"/>
              </a:ext>
            </a:extLst>
          </p:cNvPr>
          <p:cNvSpPr/>
          <p:nvPr/>
        </p:nvSpPr>
        <p:spPr>
          <a:xfrm>
            <a:off x="6756570" y="2819400"/>
            <a:ext cx="2209800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44CDCED-0323-4B8D-8A2F-1AFAD524C43B}"/>
              </a:ext>
            </a:extLst>
          </p:cNvPr>
          <p:cNvSpPr/>
          <p:nvPr/>
        </p:nvSpPr>
        <p:spPr>
          <a:xfrm>
            <a:off x="6901362" y="2819400"/>
            <a:ext cx="1920216" cy="1642533"/>
          </a:xfrm>
          <a:prstGeom prst="triangle">
            <a:avLst>
              <a:gd name="adj" fmla="val 49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  <a:p>
            <a:pPr algn="ctr"/>
            <a:r>
              <a:rPr lang="en-US" sz="6600" dirty="0"/>
              <a:t>$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353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16"/>
            <a:ext cx="9143999" cy="687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5D36DA-0F4B-4F14-B3AB-A74FADCAB46F}"/>
              </a:ext>
            </a:extLst>
          </p:cNvPr>
          <p:cNvSpPr/>
          <p:nvPr/>
        </p:nvSpPr>
        <p:spPr>
          <a:xfrm>
            <a:off x="0" y="-45308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85BB24-A094-4C64-9E6D-4B5F060D2DD9}"/>
              </a:ext>
            </a:extLst>
          </p:cNvPr>
          <p:cNvSpPr/>
          <p:nvPr/>
        </p:nvSpPr>
        <p:spPr>
          <a:xfrm>
            <a:off x="533400" y="2667000"/>
            <a:ext cx="2209800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KNOWLEDGABLE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SPECIALTY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NETWORK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B51B137-965B-49B6-92CB-5E9EF8E4654A}"/>
              </a:ext>
            </a:extLst>
          </p:cNvPr>
          <p:cNvSpPr/>
          <p:nvPr/>
        </p:nvSpPr>
        <p:spPr>
          <a:xfrm>
            <a:off x="3742267" y="2853266"/>
            <a:ext cx="1920216" cy="1642533"/>
          </a:xfrm>
          <a:prstGeom prst="triangle">
            <a:avLst>
              <a:gd name="adj" fmla="val 49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  <a:p>
            <a:pPr algn="ctr"/>
            <a:r>
              <a:rPr lang="en-US" sz="6600" dirty="0"/>
              <a:t>$</a:t>
            </a:r>
          </a:p>
          <a:p>
            <a:pPr algn="ctr"/>
            <a:endParaRPr lang="en-US" sz="6600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DA5B2604-64F2-414E-AC32-681E2B026B67}"/>
              </a:ext>
            </a:extLst>
          </p:cNvPr>
          <p:cNvSpPr/>
          <p:nvPr/>
        </p:nvSpPr>
        <p:spPr>
          <a:xfrm>
            <a:off x="5589372" y="3352800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B5297-3CB9-42A4-8F34-4E04CD0B2C02}"/>
              </a:ext>
            </a:extLst>
          </p:cNvPr>
          <p:cNvSpPr/>
          <p:nvPr/>
        </p:nvSpPr>
        <p:spPr>
          <a:xfrm>
            <a:off x="0" y="-25743"/>
            <a:ext cx="9144000" cy="91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MOUD TREATMENT CARVEOUT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C1D35B36-1163-43F6-A134-90CC6EABA4A9}"/>
              </a:ext>
            </a:extLst>
          </p:cNvPr>
          <p:cNvSpPr/>
          <p:nvPr/>
        </p:nvSpPr>
        <p:spPr>
          <a:xfrm>
            <a:off x="2916194" y="3352800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9D56F7-712D-4F74-83E5-72DAB3912CAA}"/>
              </a:ext>
            </a:extLst>
          </p:cNvPr>
          <p:cNvSpPr/>
          <p:nvPr/>
        </p:nvSpPr>
        <p:spPr>
          <a:xfrm>
            <a:off x="6756570" y="2819400"/>
            <a:ext cx="2209800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44CDCED-0323-4B8D-8A2F-1AFAD524C43B}"/>
              </a:ext>
            </a:extLst>
          </p:cNvPr>
          <p:cNvSpPr/>
          <p:nvPr/>
        </p:nvSpPr>
        <p:spPr>
          <a:xfrm>
            <a:off x="6901362" y="2819400"/>
            <a:ext cx="1920216" cy="1642533"/>
          </a:xfrm>
          <a:prstGeom prst="triangle">
            <a:avLst>
              <a:gd name="adj" fmla="val 49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  <a:p>
            <a:pPr algn="ctr"/>
            <a:r>
              <a:rPr lang="en-US" sz="6600" dirty="0"/>
              <a:t>$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40409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34"/>
            <a:ext cx="9143999" cy="68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7" y="0"/>
            <a:ext cx="7796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05100" y="2705100"/>
            <a:ext cx="685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010400" y="4038600"/>
            <a:ext cx="2133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22246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33613"/>
            <a:ext cx="906857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52400" y="2895600"/>
            <a:ext cx="8839200" cy="18288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PRIOR AUTHORIZATIONS for BUPRENORPHINE IMPEDES ACCESS to CARE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INCREASES </a:t>
            </a:r>
            <a:r>
              <a:rPr lang="en-US" sz="2000" b="1" dirty="0">
                <a:solidFill>
                  <a:schemeClr val="bg1"/>
                </a:solidFill>
              </a:rPr>
              <a:t>ED VISITS and HOSPITALIZATIONS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67025" y="2867024"/>
            <a:ext cx="6858001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571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0"/>
            <a:ext cx="73126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022313"/>
            <a:ext cx="6934200" cy="58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3581400"/>
            <a:ext cx="4038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COVID 2020</a:t>
            </a:r>
          </a:p>
        </p:txBody>
      </p:sp>
      <p:sp>
        <p:nvSpPr>
          <p:cNvPr id="7" name="Notched Right Arrow 6"/>
          <p:cNvSpPr/>
          <p:nvPr/>
        </p:nvSpPr>
        <p:spPr>
          <a:xfrm flipH="1">
            <a:off x="7848600" y="914400"/>
            <a:ext cx="100279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12192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34"/>
            <a:ext cx="9143999" cy="68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438400" y="4038600"/>
            <a:ext cx="6553200" cy="609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38400" y="4800600"/>
            <a:ext cx="6553200" cy="533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86200" y="4495800"/>
            <a:ext cx="1600200" cy="5334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OFFICE BASED MOUD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FRAGMENTED PAYMENT SYSTEM IMPEDES VALUE-BASED CARE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6192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636"/>
            <a:ext cx="9144000" cy="69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Downloads\IMG_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880381" cy="541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362200"/>
            <a:ext cx="670560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LEANA WEN, MD, MPH</a:t>
            </a:r>
          </a:p>
          <a:p>
            <a:pPr algn="ctr"/>
            <a:r>
              <a:rPr lang="en-US" sz="2400" b="1" dirty="0"/>
              <a:t>FORMER  BALTIMORE COMMISSIONER of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4800600"/>
            <a:ext cx="1905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February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otched Right Arrow 2"/>
          <p:cNvSpPr/>
          <p:nvPr/>
        </p:nvSpPr>
        <p:spPr>
          <a:xfrm rot="20887786">
            <a:off x="2034283" y="2358230"/>
            <a:ext cx="5784422" cy="592687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20%                                FENTANYL                                   94%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344" y="0"/>
            <a:ext cx="66913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2797067"/>
            <a:ext cx="3889375" cy="27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5" y="2076451"/>
            <a:ext cx="4754563" cy="47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344" y="0"/>
            <a:ext cx="66913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3" y="2357438"/>
            <a:ext cx="3198952" cy="37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457" y="1874414"/>
            <a:ext cx="5391862" cy="49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572000" y="5181600"/>
            <a:ext cx="3886200" cy="142701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573116" y="6243452"/>
            <a:ext cx="935053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0"/>
            <a:ext cx="5400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 rot="5400000">
            <a:off x="4825329" y="2367548"/>
            <a:ext cx="1816608" cy="4084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CHAPMAN, MD, PC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72642" y="1190445"/>
            <a:ext cx="0" cy="5400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80DBDFC-C30F-45CE-AC16-9DF97801FF78}"/>
              </a:ext>
            </a:extLst>
          </p:cNvPr>
          <p:cNvSpPr/>
          <p:nvPr/>
        </p:nvSpPr>
        <p:spPr>
          <a:xfrm>
            <a:off x="330200" y="3052313"/>
            <a:ext cx="13843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D2D81-0EE5-4192-A5B0-EAEBDE31A4AF}"/>
              </a:ext>
            </a:extLst>
          </p:cNvPr>
          <p:cNvSpPr/>
          <p:nvPr/>
        </p:nvSpPr>
        <p:spPr>
          <a:xfrm>
            <a:off x="7549910" y="2971800"/>
            <a:ext cx="13843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EAST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344" y="0"/>
            <a:ext cx="66913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25" y="1814514"/>
            <a:ext cx="536575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667250" y="2628900"/>
            <a:ext cx="0" cy="42291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otched Right Arrow 10"/>
          <p:cNvSpPr/>
          <p:nvPr/>
        </p:nvSpPr>
        <p:spPr>
          <a:xfrm rot="20116920">
            <a:off x="4688278" y="2388389"/>
            <a:ext cx="2421474" cy="110516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Disproportionately Black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2185182" y="3311638"/>
            <a:ext cx="2421474" cy="990506"/>
          </a:xfrm>
          <a:prstGeom prst="notched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Disproportionately White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A5BA-DDE0-400D-BF59-0712279A02D1}"/>
              </a:ext>
            </a:extLst>
          </p:cNvPr>
          <p:cNvSpPr/>
          <p:nvPr/>
        </p:nvSpPr>
        <p:spPr>
          <a:xfrm>
            <a:off x="330200" y="3052313"/>
            <a:ext cx="13843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C1ADB-A1A1-4525-A93B-EEB559F75F34}"/>
              </a:ext>
            </a:extLst>
          </p:cNvPr>
          <p:cNvSpPr/>
          <p:nvPr/>
        </p:nvSpPr>
        <p:spPr>
          <a:xfrm>
            <a:off x="7549910" y="2971800"/>
            <a:ext cx="13843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16" y="1790185"/>
            <a:ext cx="76771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91" y="-30892"/>
            <a:ext cx="8229600" cy="196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45FA778E7D640A49C5AE5BA5CFD65" ma:contentTypeVersion="12" ma:contentTypeDescription="Create a new document." ma:contentTypeScope="" ma:versionID="4fb39abb9ec237ac681ad8fb7634f387">
  <xsd:schema xmlns:xsd="http://www.w3.org/2001/XMLSchema" xmlns:xs="http://www.w3.org/2001/XMLSchema" xmlns:p="http://schemas.microsoft.com/office/2006/metadata/properties" xmlns:ns2="15609149-6f84-4a19-a537-b1dd4fac6f64" xmlns:ns3="2597eb5b-a1d2-4a34-baaf-13ab301078bf" targetNamespace="http://schemas.microsoft.com/office/2006/metadata/properties" ma:root="true" ma:fieldsID="ecbc18b919ce0c34ac574dce3a2975c9" ns2:_="" ns3:_="">
    <xsd:import namespace="15609149-6f84-4a19-a537-b1dd4fac6f64"/>
    <xsd:import namespace="2597eb5b-a1d2-4a34-baaf-13ab30107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09149-6f84-4a19-a537-b1dd4fac6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7eb5b-a1d2-4a34-baaf-13ab30107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02D9B1-AA6C-4C40-B62E-FDAC66265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09149-6f84-4a19-a537-b1dd4fac6f64"/>
    <ds:schemaRef ds:uri="2597eb5b-a1d2-4a34-baaf-13ab30107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BFFFEA-31AF-4CEF-B672-39A255BBF6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A623B1-66F5-4C06-B9AE-790EF7361B6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401</Words>
  <Application>Microsoft Office PowerPoint</Application>
  <PresentationFormat>On-screen Show (4:3)</PresentationFormat>
  <Paragraphs>135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Lato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ENGINEERING 401 YEARS of SYSTEMATIC OPPRESSION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 REDUCTION-LOSS MITIGATION MODEL  using  MEDICATION for OPIOID USE DISORDER (MOUD)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Pia Duryea</cp:lastModifiedBy>
  <cp:revision>38</cp:revision>
  <dcterms:created xsi:type="dcterms:W3CDTF">2021-03-30T11:03:32Z</dcterms:created>
  <dcterms:modified xsi:type="dcterms:W3CDTF">2021-04-16T15:57:12Z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0x01010017045FA778E7D640A49C5AE5BA5CFD65</vt:lpwstr>
  </property>
</Properties>
</file>